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0"/>
  </p:notesMasterIdLst>
  <p:handoutMasterIdLst>
    <p:handoutMasterId r:id="rId21"/>
  </p:handoutMasterIdLst>
  <p:sldIdLst>
    <p:sldId id="256" r:id="rId2"/>
    <p:sldId id="294" r:id="rId3"/>
    <p:sldId id="257" r:id="rId4"/>
    <p:sldId id="296" r:id="rId5"/>
    <p:sldId id="259" r:id="rId6"/>
    <p:sldId id="298" r:id="rId7"/>
    <p:sldId id="293" r:id="rId8"/>
    <p:sldId id="300" r:id="rId9"/>
    <p:sldId id="283" r:id="rId10"/>
    <p:sldId id="303" r:id="rId11"/>
    <p:sldId id="276" r:id="rId12"/>
    <p:sldId id="289" r:id="rId13"/>
    <p:sldId id="264" r:id="rId14"/>
    <p:sldId id="262" r:id="rId15"/>
    <p:sldId id="305" r:id="rId16"/>
    <p:sldId id="306" r:id="rId17"/>
    <p:sldId id="260" r:id="rId18"/>
    <p:sldId id="266" r:id="rId19"/>
  </p:sldIdLst>
  <p:sldSz cx="9144000" cy="6858000" type="screen4x3"/>
  <p:notesSz cx="6858000" cy="952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778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77838"/>
          </a:xfrm>
          <a:prstGeom prst="rect">
            <a:avLst/>
          </a:prstGeom>
        </p:spPr>
        <p:txBody>
          <a:bodyPr vert="horz" lIns="91440" tIns="45720" rIns="91440" bIns="45720" rtlCol="0"/>
          <a:lstStyle>
            <a:lvl1pPr algn="r">
              <a:defRPr sz="1200"/>
            </a:lvl1pPr>
          </a:lstStyle>
          <a:p>
            <a:fld id="{EF472894-FCFA-41A2-B47D-2769997DB84E}" type="datetimeFigureOut">
              <a:rPr lang="en-GB" smtClean="0"/>
              <a:t>09/09/2025</a:t>
            </a:fld>
            <a:endParaRPr lang="en-GB"/>
          </a:p>
        </p:txBody>
      </p:sp>
      <p:sp>
        <p:nvSpPr>
          <p:cNvPr id="4" name="Footer Placeholder 3"/>
          <p:cNvSpPr>
            <a:spLocks noGrp="1"/>
          </p:cNvSpPr>
          <p:nvPr>
            <p:ph type="ftr" sz="quarter" idx="2"/>
          </p:nvPr>
        </p:nvSpPr>
        <p:spPr>
          <a:xfrm>
            <a:off x="0" y="9047163"/>
            <a:ext cx="2971800" cy="47783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047163"/>
            <a:ext cx="2971800" cy="477837"/>
          </a:xfrm>
          <a:prstGeom prst="rect">
            <a:avLst/>
          </a:prstGeom>
        </p:spPr>
        <p:txBody>
          <a:bodyPr vert="horz" lIns="91440" tIns="45720" rIns="91440" bIns="45720" rtlCol="0" anchor="b"/>
          <a:lstStyle>
            <a:lvl1pPr algn="r">
              <a:defRPr sz="1200"/>
            </a:lvl1pPr>
          </a:lstStyle>
          <a:p>
            <a:fld id="{6596F72F-99BE-412A-9491-098C7A0FE83E}" type="slidenum">
              <a:rPr lang="en-GB" smtClean="0"/>
              <a:t>‹#›</a:t>
            </a:fld>
            <a:endParaRPr lang="en-GB"/>
          </a:p>
        </p:txBody>
      </p:sp>
    </p:spTree>
    <p:extLst>
      <p:ext uri="{BB962C8B-B14F-4D97-AF65-F5344CB8AC3E}">
        <p14:creationId xmlns:p14="http://schemas.microsoft.com/office/powerpoint/2010/main" val="14914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778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77838"/>
          </a:xfrm>
          <a:prstGeom prst="rect">
            <a:avLst/>
          </a:prstGeom>
        </p:spPr>
        <p:txBody>
          <a:bodyPr vert="horz" lIns="91440" tIns="45720" rIns="91440" bIns="45720" rtlCol="0"/>
          <a:lstStyle>
            <a:lvl1pPr algn="r">
              <a:defRPr sz="1200"/>
            </a:lvl1pPr>
          </a:lstStyle>
          <a:p>
            <a:fld id="{9AE9C438-74FC-41E5-AB92-506DF5071194}" type="datetimeFigureOut">
              <a:rPr lang="en-GB" smtClean="0"/>
              <a:t>09/09/2025</a:t>
            </a:fld>
            <a:endParaRPr lang="en-GB"/>
          </a:p>
        </p:txBody>
      </p:sp>
      <p:sp>
        <p:nvSpPr>
          <p:cNvPr id="4" name="Slide Image Placeholder 3"/>
          <p:cNvSpPr>
            <a:spLocks noGrp="1" noRot="1" noChangeAspect="1"/>
          </p:cNvSpPr>
          <p:nvPr>
            <p:ph type="sldImg" idx="2"/>
          </p:nvPr>
        </p:nvSpPr>
        <p:spPr>
          <a:xfrm>
            <a:off x="1285875" y="1190625"/>
            <a:ext cx="4286250" cy="32146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584700"/>
            <a:ext cx="5486400" cy="37496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047163"/>
            <a:ext cx="2971800" cy="4778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047163"/>
            <a:ext cx="2971800" cy="477837"/>
          </a:xfrm>
          <a:prstGeom prst="rect">
            <a:avLst/>
          </a:prstGeom>
        </p:spPr>
        <p:txBody>
          <a:bodyPr vert="horz" lIns="91440" tIns="45720" rIns="91440" bIns="45720" rtlCol="0" anchor="b"/>
          <a:lstStyle>
            <a:lvl1pPr algn="r">
              <a:defRPr sz="1200"/>
            </a:lvl1pPr>
          </a:lstStyle>
          <a:p>
            <a:fld id="{D1D48C73-560E-4733-BC6B-762F534D45DD}" type="slidenum">
              <a:rPr lang="en-GB" smtClean="0"/>
              <a:t>‹#›</a:t>
            </a:fld>
            <a:endParaRPr lang="en-GB"/>
          </a:p>
        </p:txBody>
      </p:sp>
    </p:spTree>
    <p:extLst>
      <p:ext uri="{BB962C8B-B14F-4D97-AF65-F5344CB8AC3E}">
        <p14:creationId xmlns:p14="http://schemas.microsoft.com/office/powerpoint/2010/main" val="98284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E4EAF98-610F-438C-8F3D-FCA29740C0FE}"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4EAF98-610F-438C-8F3D-FCA29740C0FE}"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E4EAF98-610F-438C-8F3D-FCA29740C0FE}"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EF6D7A-7B6C-4D40-9A52-E53A05BFEBA8}" type="slidenum">
              <a:rPr lang="en-GB" smtClean="0"/>
              <a:t>‹#›</a:t>
            </a:fld>
            <a:endParaRPr lang="en-GB"/>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4EAF98-610F-438C-8F3D-FCA29740C0FE}"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EF6D7A-7B6C-4D40-9A52-E53A05BFEBA8}" type="slidenum">
              <a:rPr lang="en-GB" smtClean="0"/>
              <a:t>‹#›</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4EAF98-610F-438C-8F3D-FCA29740C0FE}" type="datetimeFigureOut">
              <a:rPr lang="en-GB" smtClean="0"/>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BE4EAF98-610F-438C-8F3D-FCA29740C0FE}"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EF6D7A-7B6C-4D40-9A52-E53A05BFEBA8}" type="slidenum">
              <a:rPr lang="en-GB" smtClean="0"/>
              <a:t>‹#›</a:t>
            </a:fld>
            <a:endParaRPr lang="en-GB"/>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4EAF98-610F-438C-8F3D-FCA29740C0FE}" type="datetimeFigureOut">
              <a:rPr lang="en-GB" smtClean="0"/>
              <a:t>09/09/2025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4EAF98-610F-438C-8F3D-FCA29740C0FE}" type="datetimeFigureOut">
              <a:rPr lang="en-GB" smtClean="0"/>
              <a:t>09/09/2025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E4EAF98-610F-438C-8F3D-FCA29740C0FE}" type="datetimeFigureOut">
              <a:rPr lang="en-GB" smtClean="0"/>
              <a:t>09/09/2025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8EF6D7A-7B6C-4D40-9A52-E53A05BFEBA8}"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E4EAF98-610F-438C-8F3D-FCA29740C0FE}"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EF6D7A-7B6C-4D40-9A52-E53A05BFEBA8}" type="slidenum">
              <a:rPr lang="en-GB" smtClean="0"/>
              <a:t>‹#›</a:t>
            </a:fld>
            <a:endParaRPr lang="en-GB"/>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4EAF98-610F-438C-8F3D-FCA29740C0FE}" type="datetimeFigureOut">
              <a:rPr lang="en-GB" smtClean="0"/>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EF6D7A-7B6C-4D40-9A52-E53A05BFEBA8}" type="slidenum">
              <a:rPr lang="en-GB" smtClean="0"/>
              <a:t>‹#›</a:t>
            </a:fld>
            <a:endParaRPr lang="en-GB"/>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E4EAF98-610F-438C-8F3D-FCA29740C0FE}" type="datetimeFigureOut">
              <a:rPr lang="en-GB" smtClean="0"/>
              <a:t>09/09/2025</a:t>
            </a:fld>
            <a:endParaRPr lang="en-GB"/>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8EF6D7A-7B6C-4D40-9A52-E53A05BFEBA8}" type="slidenum">
              <a:rPr lang="en-GB" smtClean="0"/>
              <a:t>‹#›</a:t>
            </a:fld>
            <a:endParaRPr lang="en-GB"/>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772400" cy="1728192"/>
          </a:xfrm>
        </p:spPr>
        <p:txBody>
          <a:bodyPr>
            <a:noAutofit/>
          </a:bodyPr>
          <a:lstStyle/>
          <a:p>
            <a:r>
              <a:rPr lang="en-GB" sz="4800" b="1" dirty="0">
                <a:solidFill>
                  <a:srgbClr val="FF0000"/>
                </a:solidFill>
                <a:latin typeface="Comic Sans MS" panose="030F0702030302020204" pitchFamily="66" charset="0"/>
              </a:rPr>
              <a:t>RANGE HIGH SCHOOL</a:t>
            </a:r>
            <a:br>
              <a:rPr lang="en-GB" sz="4800" b="1" dirty="0">
                <a:solidFill>
                  <a:srgbClr val="FF0000"/>
                </a:solidFill>
                <a:latin typeface="Comic Sans MS" panose="030F0702030302020204" pitchFamily="66" charset="0"/>
              </a:rPr>
            </a:br>
            <a:r>
              <a:rPr lang="en-GB" sz="4800" b="1" dirty="0">
                <a:solidFill>
                  <a:srgbClr val="FF0000"/>
                </a:solidFill>
                <a:latin typeface="Comic Sans MS" panose="030F0702030302020204" pitchFamily="66" charset="0"/>
              </a:rPr>
              <a:t>Attendance 2025 </a:t>
            </a:r>
            <a:endParaRPr lang="en-GB" sz="4800" b="1" dirty="0">
              <a:latin typeface="Comic Sans MS" panose="030F0702030302020204" pitchFamily="66"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2708920"/>
            <a:ext cx="5154002" cy="2550705"/>
          </a:xfrm>
          <a:prstGeom prst="rect">
            <a:avLst/>
          </a:prstGeom>
        </p:spPr>
      </p:pic>
    </p:spTree>
    <p:extLst>
      <p:ext uri="{BB962C8B-B14F-4D97-AF65-F5344CB8AC3E}">
        <p14:creationId xmlns:p14="http://schemas.microsoft.com/office/powerpoint/2010/main" val="2209932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01B180-7BA3-48D9-9CEA-B2783B8C8A64}"/>
              </a:ext>
            </a:extLst>
          </p:cNvPr>
          <p:cNvSpPr>
            <a:spLocks noGrp="1"/>
          </p:cNvSpPr>
          <p:nvPr>
            <p:ph idx="1"/>
          </p:nvPr>
        </p:nvSpPr>
        <p:spPr>
          <a:xfrm>
            <a:off x="107505" y="2132856"/>
            <a:ext cx="8856984" cy="4608512"/>
          </a:xfrm>
        </p:spPr>
        <p:txBody>
          <a:bodyPr>
            <a:noAutofit/>
          </a:bodyPr>
          <a:lstStyle/>
          <a:p>
            <a:pPr marL="0" indent="0" algn="ctr">
              <a:buNone/>
            </a:pPr>
            <a:r>
              <a:rPr lang="en-GB" sz="3600" u="sng" dirty="0">
                <a:solidFill>
                  <a:srgbClr val="FF0000"/>
                </a:solidFill>
                <a:latin typeface="Comic Sans MS" panose="030F0702030302020204" pitchFamily="66" charset="0"/>
              </a:rPr>
              <a:t>Unauthorised Absences </a:t>
            </a:r>
          </a:p>
          <a:p>
            <a:r>
              <a:rPr lang="en-GB" sz="3600" dirty="0">
                <a:solidFill>
                  <a:srgbClr val="FF0000"/>
                </a:solidFill>
                <a:latin typeface="Comic Sans MS" panose="030F0702030302020204" pitchFamily="66" charset="0"/>
              </a:rPr>
              <a:t> </a:t>
            </a:r>
            <a:r>
              <a:rPr lang="en-GB" sz="3000" dirty="0">
                <a:solidFill>
                  <a:schemeClr val="tx1"/>
                </a:solidFill>
                <a:latin typeface="Comic Sans MS" panose="030F0702030302020204" pitchFamily="66" charset="0"/>
              </a:rPr>
              <a:t>U late after register closed</a:t>
            </a:r>
          </a:p>
          <a:p>
            <a:r>
              <a:rPr lang="en-GB" sz="3000" dirty="0">
                <a:solidFill>
                  <a:schemeClr val="tx1"/>
                </a:solidFill>
                <a:latin typeface="Comic Sans MS" panose="030F0702030302020204" pitchFamily="66" charset="0"/>
              </a:rPr>
              <a:t>O unauthorised absence </a:t>
            </a:r>
          </a:p>
          <a:p>
            <a:r>
              <a:rPr lang="en-GB" sz="3000" dirty="0">
                <a:solidFill>
                  <a:schemeClr val="tx1"/>
                </a:solidFill>
                <a:latin typeface="Comic Sans MS" panose="030F0702030302020204" pitchFamily="66" charset="0"/>
              </a:rPr>
              <a:t>G code unauthorised holiday - No more H code  holiday code </a:t>
            </a:r>
          </a:p>
          <a:p>
            <a:pPr marL="0" indent="0" algn="ctr">
              <a:buNone/>
            </a:pPr>
            <a:r>
              <a:rPr lang="en-GB" sz="4600" b="1" dirty="0">
                <a:solidFill>
                  <a:srgbClr val="FF0000"/>
                </a:solidFill>
                <a:latin typeface="Comic Sans MS" panose="030F0702030302020204" pitchFamily="66" charset="0"/>
              </a:rPr>
              <a:t>10 or more unauthorised absences = a fine  </a:t>
            </a:r>
          </a:p>
        </p:txBody>
      </p:sp>
      <p:sp>
        <p:nvSpPr>
          <p:cNvPr id="3" name="Title 2">
            <a:extLst>
              <a:ext uri="{FF2B5EF4-FFF2-40B4-BE49-F238E27FC236}">
                <a16:creationId xmlns:a16="http://schemas.microsoft.com/office/drawing/2014/main" id="{6D9F0C52-23CA-4ADA-9CBC-0A7B56494D7B}"/>
              </a:ext>
            </a:extLst>
          </p:cNvPr>
          <p:cNvSpPr>
            <a:spLocks noGrp="1"/>
          </p:cNvSpPr>
          <p:nvPr>
            <p:ph type="title"/>
          </p:nvPr>
        </p:nvSpPr>
        <p:spPr/>
        <p:txBody>
          <a:bodyPr/>
          <a:lstStyle/>
          <a:p>
            <a:r>
              <a:rPr lang="en-GB" b="1" dirty="0">
                <a:solidFill>
                  <a:srgbClr val="C00000"/>
                </a:solidFill>
                <a:latin typeface="Comic Sans MS" panose="030F0702030302020204" pitchFamily="66" charset="0"/>
              </a:rPr>
              <a:t>Attendance codes</a:t>
            </a:r>
            <a:endParaRPr lang="en-GB" dirty="0">
              <a:solidFill>
                <a:srgbClr val="C00000"/>
              </a:solidFill>
            </a:endParaRPr>
          </a:p>
        </p:txBody>
      </p:sp>
    </p:spTree>
    <p:extLst>
      <p:ext uri="{BB962C8B-B14F-4D97-AF65-F5344CB8AC3E}">
        <p14:creationId xmlns:p14="http://schemas.microsoft.com/office/powerpoint/2010/main" val="2232967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768505" y="2348880"/>
            <a:ext cx="7009833" cy="37772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z="6000" b="1" dirty="0">
                <a:solidFill>
                  <a:srgbClr val="C00000"/>
                </a:solidFill>
                <a:latin typeface="Comic Sans MS" panose="030F0702030302020204" pitchFamily="66" charset="0"/>
              </a:rPr>
              <a:t>Punctuality</a:t>
            </a:r>
            <a:r>
              <a:rPr lang="en-GB" dirty="0">
                <a:solidFill>
                  <a:srgbClr val="FF0000"/>
                </a:solidFill>
                <a:latin typeface="Comic Sans MS" panose="030F0702030302020204" pitchFamily="66" charset="0"/>
              </a:rPr>
              <a:t> </a:t>
            </a:r>
          </a:p>
        </p:txBody>
      </p:sp>
    </p:spTree>
    <p:extLst>
      <p:ext uri="{BB962C8B-B14F-4D97-AF65-F5344CB8AC3E}">
        <p14:creationId xmlns:p14="http://schemas.microsoft.com/office/powerpoint/2010/main" val="716430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3" y="2276872"/>
            <a:ext cx="8784976" cy="4392488"/>
          </a:xfrm>
        </p:spPr>
        <p:txBody>
          <a:bodyPr>
            <a:normAutofit fontScale="25000" lnSpcReduction="20000"/>
          </a:bodyPr>
          <a:lstStyle/>
          <a:p>
            <a:pPr marL="0" indent="0" algn="ctr">
              <a:buNone/>
            </a:pPr>
            <a:r>
              <a:rPr lang="en-GB" sz="17600" dirty="0">
                <a:latin typeface="Comic Sans MS" panose="030F0702030302020204" pitchFamily="66" charset="0"/>
              </a:rPr>
              <a:t>If you arrive at school after the registers close then you will get a</a:t>
            </a:r>
          </a:p>
          <a:p>
            <a:pPr marL="0" indent="0" algn="ctr">
              <a:buNone/>
            </a:pPr>
            <a:r>
              <a:rPr lang="en-GB" sz="17600" b="1" dirty="0">
                <a:latin typeface="Comic Sans MS" panose="030F0702030302020204" pitchFamily="66" charset="0"/>
              </a:rPr>
              <a:t>U</a:t>
            </a:r>
            <a:r>
              <a:rPr lang="en-GB" sz="17600" dirty="0">
                <a:latin typeface="Comic Sans MS" panose="030F0702030302020204" pitchFamily="66" charset="0"/>
              </a:rPr>
              <a:t> code</a:t>
            </a:r>
          </a:p>
          <a:p>
            <a:pPr marL="0" indent="0" algn="ctr">
              <a:buNone/>
            </a:pPr>
            <a:r>
              <a:rPr lang="en-GB" sz="12800" i="1" dirty="0">
                <a:latin typeface="Comic Sans MS" panose="030F0702030302020204" pitchFamily="66" charset="0"/>
              </a:rPr>
              <a:t>which counts as an Unauthorised absence</a:t>
            </a:r>
          </a:p>
          <a:p>
            <a:pPr marL="0" indent="0" algn="ctr">
              <a:buNone/>
            </a:pPr>
            <a:endParaRPr lang="en-GB" sz="12800" b="1" i="1" dirty="0"/>
          </a:p>
          <a:p>
            <a:pPr marL="0" indent="0" algn="ctr">
              <a:buNone/>
            </a:pPr>
            <a:r>
              <a:rPr lang="en-GB" sz="12800" b="1" i="1" u="sng" dirty="0">
                <a:solidFill>
                  <a:srgbClr val="FF0000"/>
                </a:solidFill>
                <a:latin typeface="Comic Sans MS" panose="030F0702030302020204" pitchFamily="66" charset="0"/>
              </a:rPr>
              <a:t>Remember: </a:t>
            </a:r>
            <a:r>
              <a:rPr lang="en-GB" sz="17600" b="1" i="1" dirty="0">
                <a:latin typeface="Comic Sans MS" panose="030F0702030302020204" pitchFamily="66" charset="0"/>
              </a:rPr>
              <a:t>10</a:t>
            </a:r>
            <a:r>
              <a:rPr lang="en-GB" sz="12800" b="1" i="1" dirty="0">
                <a:latin typeface="Comic Sans MS" panose="030F0702030302020204" pitchFamily="66" charset="0"/>
              </a:rPr>
              <a:t> or more Unauthorised absences will mean a fine</a:t>
            </a:r>
          </a:p>
          <a:p>
            <a:pPr marL="0" indent="0" algn="ctr">
              <a:buNone/>
            </a:pPr>
            <a:endParaRPr lang="en-GB" sz="12800" b="1" i="1" dirty="0"/>
          </a:p>
          <a:p>
            <a:pPr marL="0" indent="0">
              <a:buNone/>
            </a:pPr>
            <a:endParaRPr lang="en-GB" dirty="0"/>
          </a:p>
          <a:p>
            <a:endParaRPr lang="en-GB" dirty="0"/>
          </a:p>
        </p:txBody>
      </p:sp>
      <p:sp>
        <p:nvSpPr>
          <p:cNvPr id="2" name="Title 1"/>
          <p:cNvSpPr>
            <a:spLocks noGrp="1"/>
          </p:cNvSpPr>
          <p:nvPr>
            <p:ph type="title"/>
          </p:nvPr>
        </p:nvSpPr>
        <p:spPr/>
        <p:txBody>
          <a:bodyPr/>
          <a:lstStyle/>
          <a:p>
            <a:r>
              <a:rPr lang="en-GB" dirty="0">
                <a:solidFill>
                  <a:srgbClr val="C00000"/>
                </a:solidFill>
                <a:latin typeface="Comic Sans MS" panose="030F0702030302020204" pitchFamily="66" charset="0"/>
              </a:rPr>
              <a:t>Lates after register closed</a:t>
            </a:r>
          </a:p>
        </p:txBody>
      </p:sp>
    </p:spTree>
    <p:extLst>
      <p:ext uri="{BB962C8B-B14F-4D97-AF65-F5344CB8AC3E}">
        <p14:creationId xmlns:p14="http://schemas.microsoft.com/office/powerpoint/2010/main" val="663510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3508" y="2492896"/>
            <a:ext cx="8856984" cy="4535107"/>
          </a:xfrm>
        </p:spPr>
        <p:txBody>
          <a:bodyPr>
            <a:normAutofit fontScale="70000" lnSpcReduction="20000"/>
          </a:bodyPr>
          <a:lstStyle/>
          <a:p>
            <a:pPr>
              <a:lnSpc>
                <a:spcPct val="120000"/>
              </a:lnSpc>
            </a:pPr>
            <a:r>
              <a:rPr lang="en-GB" sz="3000" dirty="0">
                <a:latin typeface="Comic Sans MS" panose="030F0702030302020204" pitchFamily="66" charset="0"/>
              </a:rPr>
              <a:t>If you are absent your family </a:t>
            </a:r>
            <a:r>
              <a:rPr lang="en-GB" sz="3000" b="1" dirty="0">
                <a:latin typeface="Comic Sans MS" panose="030F0702030302020204" pitchFamily="66" charset="0"/>
              </a:rPr>
              <a:t>MUST</a:t>
            </a:r>
            <a:r>
              <a:rPr lang="en-GB" sz="3000" dirty="0">
                <a:latin typeface="Comic Sans MS" panose="030F0702030302020204" pitchFamily="66" charset="0"/>
              </a:rPr>
              <a:t> report on the Arbor App.</a:t>
            </a:r>
          </a:p>
          <a:p>
            <a:pPr>
              <a:lnSpc>
                <a:spcPct val="120000"/>
              </a:lnSpc>
            </a:pPr>
            <a:endParaRPr lang="en-GB" sz="3000" dirty="0">
              <a:latin typeface="Comic Sans MS" panose="030F0702030302020204" pitchFamily="66" charset="0"/>
            </a:endParaRPr>
          </a:p>
          <a:p>
            <a:pPr>
              <a:lnSpc>
                <a:spcPct val="120000"/>
              </a:lnSpc>
            </a:pPr>
            <a:r>
              <a:rPr lang="en-GB" sz="3000" dirty="0">
                <a:latin typeface="Comic Sans MS" panose="030F0702030302020204" pitchFamily="66" charset="0"/>
              </a:rPr>
              <a:t>If an absence is not reported then a text will be sent and/or a Home Visit may be made</a:t>
            </a:r>
          </a:p>
          <a:p>
            <a:pPr>
              <a:lnSpc>
                <a:spcPct val="120000"/>
              </a:lnSpc>
            </a:pPr>
            <a:endParaRPr lang="en-GB" sz="3000" dirty="0">
              <a:latin typeface="Comic Sans MS" panose="030F0702030302020204" pitchFamily="66" charset="0"/>
            </a:endParaRPr>
          </a:p>
          <a:p>
            <a:pPr>
              <a:lnSpc>
                <a:spcPct val="120000"/>
              </a:lnSpc>
            </a:pPr>
            <a:r>
              <a:rPr lang="en-GB" sz="3000" dirty="0">
                <a:latin typeface="Comic Sans MS" panose="030F0702030302020204" pitchFamily="66" charset="0"/>
              </a:rPr>
              <a:t>Any student who is absent from school and who’s attendance is 92% or below will receive a call from the Attendance Team during the morning that they are absent </a:t>
            </a:r>
          </a:p>
          <a:p>
            <a:pPr marL="0" indent="0">
              <a:lnSpc>
                <a:spcPct val="120000"/>
              </a:lnSpc>
              <a:buNone/>
            </a:pPr>
            <a:endParaRPr lang="en-GB" sz="3000" dirty="0">
              <a:latin typeface="Comic Sans MS" panose="030F0702030302020204" pitchFamily="66" charset="0"/>
            </a:endParaRPr>
          </a:p>
          <a:p>
            <a:pPr>
              <a:lnSpc>
                <a:spcPct val="120000"/>
              </a:lnSpc>
            </a:pPr>
            <a:r>
              <a:rPr lang="en-GB" sz="3000" dirty="0">
                <a:latin typeface="Comic Sans MS" panose="030F0702030302020204" pitchFamily="66" charset="0"/>
              </a:rPr>
              <a:t>Medical evidence is required for any appointments during the school day and this evidence can be uploaded in Arbor when the absence is reported</a:t>
            </a:r>
            <a:endParaRPr lang="en-GB" dirty="0"/>
          </a:p>
        </p:txBody>
      </p:sp>
      <p:sp>
        <p:nvSpPr>
          <p:cNvPr id="3" name="Title 2"/>
          <p:cNvSpPr>
            <a:spLocks noGrp="1"/>
          </p:cNvSpPr>
          <p:nvPr>
            <p:ph type="title"/>
          </p:nvPr>
        </p:nvSpPr>
        <p:spPr/>
        <p:txBody>
          <a:bodyPr/>
          <a:lstStyle/>
          <a:p>
            <a:r>
              <a:rPr lang="en-GB" b="1" dirty="0">
                <a:solidFill>
                  <a:srgbClr val="C00000"/>
                </a:solidFill>
                <a:latin typeface="Comic Sans MS" panose="030F0702030302020204" pitchFamily="66" charset="0"/>
              </a:rPr>
              <a:t>Register marks </a:t>
            </a:r>
          </a:p>
        </p:txBody>
      </p:sp>
    </p:spTree>
    <p:extLst>
      <p:ext uri="{BB962C8B-B14F-4D97-AF65-F5344CB8AC3E}">
        <p14:creationId xmlns:p14="http://schemas.microsoft.com/office/powerpoint/2010/main" val="1145256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492896"/>
            <a:ext cx="8424936" cy="4247075"/>
          </a:xfrm>
        </p:spPr>
        <p:txBody>
          <a:bodyPr>
            <a:normAutofit/>
          </a:bodyPr>
          <a:lstStyle/>
          <a:p>
            <a:pPr marL="0" indent="0" algn="ctr">
              <a:buNone/>
            </a:pPr>
            <a:r>
              <a:rPr lang="en-GB" sz="3600" dirty="0">
                <a:latin typeface="Comic Sans MS" panose="030F0702030302020204" pitchFamily="66" charset="0"/>
              </a:rPr>
              <a:t>There are 190 school days per year!</a:t>
            </a:r>
          </a:p>
          <a:p>
            <a:pPr marL="0" indent="0" algn="ctr">
              <a:buNone/>
            </a:pPr>
            <a:endParaRPr lang="en-GB" sz="3600" dirty="0">
              <a:latin typeface="Comic Sans MS" panose="030F0702030302020204" pitchFamily="66" charset="0"/>
            </a:endParaRPr>
          </a:p>
          <a:p>
            <a:pPr marL="0" indent="0" algn="ctr">
              <a:buNone/>
            </a:pPr>
            <a:r>
              <a:rPr lang="en-GB" sz="3600" dirty="0">
                <a:latin typeface="Comic Sans MS" panose="030F0702030302020204" pitchFamily="66" charset="0"/>
              </a:rPr>
              <a:t>175 days holiday per year!</a:t>
            </a:r>
          </a:p>
          <a:p>
            <a:endParaRPr lang="en-GB" sz="3600" dirty="0">
              <a:latin typeface="Comic Sans MS" panose="030F0702030302020204" pitchFamily="66" charset="0"/>
            </a:endParaRPr>
          </a:p>
          <a:p>
            <a:pPr marL="0" indent="0" algn="ctr">
              <a:buNone/>
            </a:pPr>
            <a:r>
              <a:rPr lang="en-GB" sz="3200" b="1" dirty="0">
                <a:solidFill>
                  <a:srgbClr val="FF0000"/>
                </a:solidFill>
                <a:latin typeface="Comic Sans MS" panose="030F0702030302020204" pitchFamily="66" charset="0"/>
              </a:rPr>
              <a:t>ALL</a:t>
            </a:r>
            <a:r>
              <a:rPr lang="en-GB" sz="3200" dirty="0">
                <a:latin typeface="Comic Sans MS" panose="030F0702030302020204" pitchFamily="66" charset="0"/>
              </a:rPr>
              <a:t> requests for holidays in term time </a:t>
            </a:r>
            <a:r>
              <a:rPr lang="en-GB" sz="3200" b="1" dirty="0">
                <a:solidFill>
                  <a:srgbClr val="FF0000"/>
                </a:solidFill>
                <a:latin typeface="Comic Sans MS" panose="030F0702030302020204" pitchFamily="66" charset="0"/>
              </a:rPr>
              <a:t>WILL BE REFUSED </a:t>
            </a:r>
            <a:r>
              <a:rPr lang="en-GB" sz="3200" dirty="0">
                <a:latin typeface="Comic Sans MS" panose="030F0702030302020204" pitchFamily="66" charset="0"/>
              </a:rPr>
              <a:t>and will result in your family receiving a fine</a:t>
            </a:r>
          </a:p>
        </p:txBody>
      </p:sp>
      <p:sp>
        <p:nvSpPr>
          <p:cNvPr id="3" name="Title 2"/>
          <p:cNvSpPr>
            <a:spLocks noGrp="1"/>
          </p:cNvSpPr>
          <p:nvPr>
            <p:ph type="title"/>
          </p:nvPr>
        </p:nvSpPr>
        <p:spPr/>
        <p:txBody>
          <a:bodyPr/>
          <a:lstStyle/>
          <a:p>
            <a:r>
              <a:rPr lang="en-GB" b="1" dirty="0">
                <a:solidFill>
                  <a:srgbClr val="C00000"/>
                </a:solidFill>
                <a:latin typeface="Comic Sans MS" panose="030F0702030302020204" pitchFamily="66" charset="0"/>
              </a:rPr>
              <a:t>Holidays in term time </a:t>
            </a:r>
          </a:p>
        </p:txBody>
      </p:sp>
    </p:spTree>
    <p:extLst>
      <p:ext uri="{BB962C8B-B14F-4D97-AF65-F5344CB8AC3E}">
        <p14:creationId xmlns:p14="http://schemas.microsoft.com/office/powerpoint/2010/main" val="3978160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5C80E-FC9E-4D35-93D3-3459A5B689CC}"/>
              </a:ext>
            </a:extLst>
          </p:cNvPr>
          <p:cNvSpPr>
            <a:spLocks noGrp="1"/>
          </p:cNvSpPr>
          <p:nvPr>
            <p:ph type="title"/>
          </p:nvPr>
        </p:nvSpPr>
        <p:spPr/>
        <p:txBody>
          <a:bodyPr/>
          <a:lstStyle/>
          <a:p>
            <a:r>
              <a:rPr kumimoji="0" lang="en-GB" sz="4400" b="1" i="0" u="none" strike="noStrike" kern="1200" cap="none" spc="0" normalizeH="0" baseline="0" noProof="0" dirty="0">
                <a:ln>
                  <a:noFill/>
                </a:ln>
                <a:solidFill>
                  <a:srgbClr val="C00000"/>
                </a:solidFill>
                <a:effectLst/>
                <a:uLnTx/>
                <a:uFillTx/>
                <a:latin typeface="Comic Sans MS" panose="030F0702030302020204" pitchFamily="66" charset="0"/>
                <a:ea typeface="+mj-ea"/>
                <a:cs typeface="+mj-cs"/>
              </a:rPr>
              <a:t>Holidays in term time </a:t>
            </a:r>
            <a:endParaRPr lang="en-GB" dirty="0">
              <a:solidFill>
                <a:srgbClr val="C00000"/>
              </a:solidFill>
            </a:endParaRPr>
          </a:p>
        </p:txBody>
      </p:sp>
      <p:sp>
        <p:nvSpPr>
          <p:cNvPr id="3" name="TextBox 2">
            <a:extLst>
              <a:ext uri="{FF2B5EF4-FFF2-40B4-BE49-F238E27FC236}">
                <a16:creationId xmlns:a16="http://schemas.microsoft.com/office/drawing/2014/main" id="{82931B28-637B-4817-A3EE-D1555B78111F}"/>
              </a:ext>
            </a:extLst>
          </p:cNvPr>
          <p:cNvSpPr txBox="1"/>
          <p:nvPr/>
        </p:nvSpPr>
        <p:spPr>
          <a:xfrm>
            <a:off x="395536" y="2779363"/>
            <a:ext cx="8291264" cy="3785652"/>
          </a:xfrm>
          <a:prstGeom prst="rect">
            <a:avLst/>
          </a:prstGeom>
          <a:noFill/>
        </p:spPr>
        <p:txBody>
          <a:bodyPr wrap="square" rtlCol="0">
            <a:spAutoFit/>
          </a:bodyPr>
          <a:lstStyle/>
          <a:p>
            <a:pPr algn="ctr"/>
            <a:r>
              <a:rPr lang="en-GB" sz="3000" b="1" dirty="0">
                <a:latin typeface="Comic Sans MS" panose="030F0702030302020204" pitchFamily="66" charset="0"/>
                <a:cs typeface="Arial" panose="020B0604020202020204" pitchFamily="34" charset="0"/>
              </a:rPr>
              <a:t>Under current regulations, Headteachers </a:t>
            </a:r>
            <a:r>
              <a:rPr lang="en-GB" sz="3000" b="1" dirty="0">
                <a:solidFill>
                  <a:srgbClr val="FF0000"/>
                </a:solidFill>
                <a:latin typeface="Comic Sans MS" panose="030F0702030302020204" pitchFamily="66" charset="0"/>
                <a:cs typeface="Arial" panose="020B0604020202020204" pitchFamily="34" charset="0"/>
              </a:rPr>
              <a:t>MAY NOT </a:t>
            </a:r>
            <a:r>
              <a:rPr lang="en-GB" sz="3000" b="1" dirty="0">
                <a:latin typeface="Comic Sans MS" panose="030F0702030302020204" pitchFamily="66" charset="0"/>
                <a:cs typeface="Arial" panose="020B0604020202020204" pitchFamily="34" charset="0"/>
              </a:rPr>
              <a:t>grant leave of absence during term-time unless there are exceptional circumstances</a:t>
            </a:r>
            <a:r>
              <a:rPr lang="en-GB" sz="3000" b="1"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pPr algn="ctr"/>
            <a:r>
              <a:rPr lang="en-GB" sz="2400" b="1" dirty="0">
                <a:solidFill>
                  <a:srgbClr val="FF0000"/>
                </a:solidFill>
                <a:latin typeface="Comic Sans MS" panose="030F0702030302020204" pitchFamily="66" charset="0"/>
                <a:cs typeface="Arial" panose="020B0604020202020204" pitchFamily="34" charset="0"/>
              </a:rPr>
              <a:t>The Department for Education (DfE) does not consider a need or a desire for a holiday or other absence for the purpose of leisure and recreation to be an exceptional circumstance</a:t>
            </a:r>
            <a:r>
              <a:rPr lang="en-GB" sz="2400" dirty="0">
                <a:latin typeface="Comic Sans MS" panose="030F0702030302020204" pitchFamily="66" charset="0"/>
                <a:cs typeface="Arial" panose="020B0604020202020204" pitchFamily="34" charset="0"/>
              </a:rPr>
              <a:t>.</a:t>
            </a:r>
          </a:p>
        </p:txBody>
      </p:sp>
    </p:spTree>
    <p:extLst>
      <p:ext uri="{BB962C8B-B14F-4D97-AF65-F5344CB8AC3E}">
        <p14:creationId xmlns:p14="http://schemas.microsoft.com/office/powerpoint/2010/main" val="146214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4B2DB-0461-481B-9604-1344333EE764}"/>
              </a:ext>
            </a:extLst>
          </p:cNvPr>
          <p:cNvSpPr>
            <a:spLocks noGrp="1"/>
          </p:cNvSpPr>
          <p:nvPr>
            <p:ph type="title"/>
          </p:nvPr>
        </p:nvSpPr>
        <p:spPr/>
        <p:txBody>
          <a:bodyPr>
            <a:noAutofit/>
          </a:bodyPr>
          <a:lstStyle/>
          <a:p>
            <a:r>
              <a:rPr lang="en-GB" sz="8000" b="1" dirty="0">
                <a:solidFill>
                  <a:srgbClr val="C00000"/>
                </a:solidFill>
                <a:latin typeface="Comic Sans MS" panose="030F0702030302020204" pitchFamily="66" charset="0"/>
              </a:rPr>
              <a:t>Appointments</a:t>
            </a:r>
          </a:p>
        </p:txBody>
      </p:sp>
      <p:sp>
        <p:nvSpPr>
          <p:cNvPr id="3" name="TextBox 2">
            <a:extLst>
              <a:ext uri="{FF2B5EF4-FFF2-40B4-BE49-F238E27FC236}">
                <a16:creationId xmlns:a16="http://schemas.microsoft.com/office/drawing/2014/main" id="{9FA9EA6F-56A7-4D67-98FD-A5A1B185651B}"/>
              </a:ext>
            </a:extLst>
          </p:cNvPr>
          <p:cNvSpPr txBox="1"/>
          <p:nvPr/>
        </p:nvSpPr>
        <p:spPr>
          <a:xfrm>
            <a:off x="179512" y="2636912"/>
            <a:ext cx="8949258" cy="4124206"/>
          </a:xfrm>
          <a:prstGeom prst="rect">
            <a:avLst/>
          </a:prstGeom>
          <a:noFill/>
        </p:spPr>
        <p:txBody>
          <a:bodyPr wrap="square" rtlCol="0">
            <a:spAutoFit/>
          </a:bodyPr>
          <a:lstStyle/>
          <a:p>
            <a:r>
              <a:rPr lang="en-GB" dirty="0">
                <a:latin typeface="Comic Sans MS" panose="030F0702030302020204" pitchFamily="66" charset="0"/>
              </a:rPr>
              <a:t>Please try to ensure that, where possible, appointments for the GP, Dentist and Orthodontist are booked after 9.30am. This is to ensure that you attend school first and get your AM Registration mark.</a:t>
            </a:r>
          </a:p>
          <a:p>
            <a:endParaRPr lang="en-GB" dirty="0">
              <a:latin typeface="Comic Sans MS" panose="030F0702030302020204" pitchFamily="66" charset="0"/>
            </a:endParaRPr>
          </a:p>
          <a:p>
            <a:r>
              <a:rPr lang="en-GB" b="1" u="sng" dirty="0">
                <a:latin typeface="Comic Sans MS" panose="030F0702030302020204" pitchFamily="66" charset="0"/>
              </a:rPr>
              <a:t>Afternoon appointments:</a:t>
            </a:r>
          </a:p>
          <a:p>
            <a:r>
              <a:rPr lang="en-GB" dirty="0">
                <a:latin typeface="Comic Sans MS" panose="030F0702030302020204" pitchFamily="66" charset="0"/>
              </a:rPr>
              <a:t>Please try to ensure that appointments are made at an appropriate time to enable you to get your PM Attendance at the start of Period 4 –</a:t>
            </a:r>
          </a:p>
          <a:p>
            <a:endParaRPr lang="en-GB" dirty="0">
              <a:latin typeface="Comic Sans MS" panose="030F0702030302020204" pitchFamily="66" charset="0"/>
            </a:endParaRPr>
          </a:p>
          <a:p>
            <a:pPr algn="ctr"/>
            <a:r>
              <a:rPr lang="en-GB" sz="2200" b="1" dirty="0">
                <a:latin typeface="Comic Sans MS" panose="030F0702030302020204" pitchFamily="66" charset="0"/>
              </a:rPr>
              <a:t>There will be times when this will not be possible and we understand this but </a:t>
            </a:r>
            <a:r>
              <a:rPr lang="en-GB" sz="3200" b="1" dirty="0">
                <a:solidFill>
                  <a:srgbClr val="C00000"/>
                </a:solidFill>
                <a:latin typeface="Comic Sans MS" panose="030F0702030302020204" pitchFamily="66" charset="0"/>
              </a:rPr>
              <a:t>we want to achieve great Attendance this year</a:t>
            </a:r>
          </a:p>
          <a:p>
            <a:pPr algn="ctr"/>
            <a:r>
              <a:rPr lang="en-GB" sz="2200" b="1" dirty="0">
                <a:latin typeface="Comic Sans MS" panose="030F0702030302020204" pitchFamily="66" charset="0"/>
              </a:rPr>
              <a:t>and </a:t>
            </a:r>
            <a:r>
              <a:rPr lang="en-GB" sz="3200" b="1" dirty="0">
                <a:solidFill>
                  <a:srgbClr val="C00000"/>
                </a:solidFill>
                <a:latin typeface="Comic Sans MS" panose="030F0702030302020204" pitchFamily="66" charset="0"/>
              </a:rPr>
              <a:t>EVERY MARK MATTERS!</a:t>
            </a:r>
          </a:p>
        </p:txBody>
      </p:sp>
    </p:spTree>
    <p:extLst>
      <p:ext uri="{BB962C8B-B14F-4D97-AF65-F5344CB8AC3E}">
        <p14:creationId xmlns:p14="http://schemas.microsoft.com/office/powerpoint/2010/main" val="2015101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424" y="2924944"/>
            <a:ext cx="8831063" cy="11734878"/>
          </a:xfrm>
        </p:spPr>
        <p:txBody>
          <a:bodyPr>
            <a:normAutofit/>
          </a:bodyPr>
          <a:lstStyle/>
          <a:p>
            <a:r>
              <a:rPr lang="en-GB" sz="2800" dirty="0">
                <a:latin typeface="Comic Sans MS" panose="030F0702030302020204" pitchFamily="66" charset="0"/>
              </a:rPr>
              <a:t>Range Ready points which can be used for school trips, to buy rewards of your choice</a:t>
            </a:r>
          </a:p>
          <a:p>
            <a:r>
              <a:rPr lang="en-GB" sz="2800" dirty="0">
                <a:latin typeface="Comic Sans MS" panose="030F0702030302020204" pitchFamily="66" charset="0"/>
              </a:rPr>
              <a:t>Week 2 Friday’s Cookies delivered during Form to the tutor group in each year with most improved attendance</a:t>
            </a:r>
          </a:p>
          <a:p>
            <a:r>
              <a:rPr lang="en-GB" sz="2800" dirty="0">
                <a:latin typeface="Comic Sans MS" panose="030F0702030302020204" pitchFamily="66" charset="0"/>
              </a:rPr>
              <a:t>Y11 Prom attendance </a:t>
            </a:r>
          </a:p>
          <a:p>
            <a:r>
              <a:rPr lang="en-GB" sz="2800" dirty="0">
                <a:latin typeface="Comic Sans MS" panose="030F0702030302020204" pitchFamily="66" charset="0"/>
              </a:rPr>
              <a:t>Raffle for vouchers at the end of year for all who hit our school target of 95% and 100% </a:t>
            </a:r>
          </a:p>
          <a:p>
            <a:pPr algn="ctr"/>
            <a:endParaRPr lang="en-GB" sz="3600" dirty="0">
              <a:latin typeface="Candara" panose="020E0502030303020204" pitchFamily="34" charset="0"/>
            </a:endParaRPr>
          </a:p>
        </p:txBody>
      </p:sp>
      <p:sp>
        <p:nvSpPr>
          <p:cNvPr id="2" name="Title 1"/>
          <p:cNvSpPr>
            <a:spLocks noGrp="1"/>
          </p:cNvSpPr>
          <p:nvPr>
            <p:ph type="title"/>
          </p:nvPr>
        </p:nvSpPr>
        <p:spPr>
          <a:xfrm>
            <a:off x="4355976" y="338328"/>
            <a:ext cx="4330824" cy="1252728"/>
          </a:xfrm>
        </p:spPr>
        <p:txBody>
          <a:bodyPr>
            <a:normAutofit fontScale="90000"/>
          </a:bodyPr>
          <a:lstStyle/>
          <a:p>
            <a:r>
              <a:rPr lang="en-GB" sz="8000" b="1" dirty="0">
                <a:solidFill>
                  <a:srgbClr val="C00000"/>
                </a:solidFill>
                <a:latin typeface="Comic Sans MS" panose="030F0702030302020204" pitchFamily="66" charset="0"/>
              </a:rPr>
              <a:t>Rewards</a:t>
            </a:r>
            <a:r>
              <a:rPr lang="en-GB" b="1" dirty="0">
                <a:latin typeface="Comic Sans MS" panose="030F0702030302020204" pitchFamily="66" charset="0"/>
              </a:rPr>
              <a:t> </a:t>
            </a:r>
          </a:p>
        </p:txBody>
      </p:sp>
      <p:pic>
        <p:nvPicPr>
          <p:cNvPr id="4" name="Picture 3">
            <a:extLst>
              <a:ext uri="{FF2B5EF4-FFF2-40B4-BE49-F238E27FC236}">
                <a16:creationId xmlns:a16="http://schemas.microsoft.com/office/drawing/2014/main" id="{E2FAFBAF-4989-479B-9A89-90E834AD96BF}"/>
              </a:ext>
            </a:extLst>
          </p:cNvPr>
          <p:cNvPicPr>
            <a:picLocks noChangeAspect="1"/>
          </p:cNvPicPr>
          <p:nvPr/>
        </p:nvPicPr>
        <p:blipFill>
          <a:blip r:embed="rId2"/>
          <a:stretch>
            <a:fillRect/>
          </a:stretch>
        </p:blipFill>
        <p:spPr>
          <a:xfrm>
            <a:off x="323528" y="555597"/>
            <a:ext cx="3852285" cy="2070918"/>
          </a:xfrm>
          <a:prstGeom prst="rect">
            <a:avLst/>
          </a:prstGeom>
        </p:spPr>
      </p:pic>
    </p:spTree>
    <p:extLst>
      <p:ext uri="{BB962C8B-B14F-4D97-AF65-F5344CB8AC3E}">
        <p14:creationId xmlns:p14="http://schemas.microsoft.com/office/powerpoint/2010/main" val="3617944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780928"/>
            <a:ext cx="8147248" cy="1764445"/>
          </a:xfrm>
        </p:spPr>
        <p:txBody>
          <a:bodyPr>
            <a:normAutofit fontScale="77500" lnSpcReduction="20000"/>
          </a:bodyPr>
          <a:lstStyle/>
          <a:p>
            <a:pPr marL="0" indent="0" algn="ctr">
              <a:lnSpc>
                <a:spcPct val="120000"/>
              </a:lnSpc>
              <a:buNone/>
            </a:pPr>
            <a:r>
              <a:rPr lang="en-GB" sz="3400" b="1" dirty="0">
                <a:latin typeface="Comic Sans MS" panose="030F0702030302020204" pitchFamily="66" charset="0"/>
              </a:rPr>
              <a:t>We monitor attendance every lesson, every day, every week</a:t>
            </a:r>
          </a:p>
          <a:p>
            <a:pPr marL="0" indent="0" algn="ctr">
              <a:buNone/>
            </a:pPr>
            <a:endParaRPr lang="en-GB" sz="2800" b="1" dirty="0">
              <a:latin typeface="Comic Sans MS" panose="030F0702030302020204" pitchFamily="66" charset="0"/>
            </a:endParaRPr>
          </a:p>
          <a:p>
            <a:pPr marL="0" indent="0" algn="ctr">
              <a:buNone/>
            </a:pPr>
            <a:r>
              <a:rPr lang="en-GB" sz="3900" b="1" i="1" dirty="0">
                <a:solidFill>
                  <a:srgbClr val="C00000"/>
                </a:solidFill>
                <a:latin typeface="Comic Sans MS" panose="030F0702030302020204" pitchFamily="66" charset="0"/>
              </a:rPr>
              <a:t>‘Make sure yours is as good as it can be’  </a:t>
            </a:r>
          </a:p>
        </p:txBody>
      </p:sp>
      <p:sp>
        <p:nvSpPr>
          <p:cNvPr id="3" name="Title 2"/>
          <p:cNvSpPr>
            <a:spLocks noGrp="1"/>
          </p:cNvSpPr>
          <p:nvPr>
            <p:ph type="title"/>
          </p:nvPr>
        </p:nvSpPr>
        <p:spPr/>
        <p:txBody>
          <a:bodyPr/>
          <a:lstStyle/>
          <a:p>
            <a:r>
              <a:rPr lang="en-GB" b="1" dirty="0">
                <a:solidFill>
                  <a:srgbClr val="C00000"/>
                </a:solidFill>
                <a:latin typeface="Comic Sans MS" panose="030F0702030302020204" pitchFamily="66" charset="0"/>
              </a:rPr>
              <a:t>Attendance matters</a:t>
            </a:r>
          </a:p>
        </p:txBody>
      </p:sp>
      <p:pic>
        <p:nvPicPr>
          <p:cNvPr id="4" name="Picture 3" descr="Image result for attendance"/>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853022"/>
            <a:ext cx="4134595" cy="1764445"/>
          </a:xfrm>
          <a:prstGeom prst="rect">
            <a:avLst/>
          </a:prstGeom>
          <a:noFill/>
          <a:ln>
            <a:no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40817"/>
            <a:ext cx="1119546" cy="1047749"/>
          </a:xfrm>
          <a:prstGeom prst="rect">
            <a:avLst/>
          </a:prstGeom>
        </p:spPr>
      </p:pic>
      <p:pic>
        <p:nvPicPr>
          <p:cNvPr id="7" name="Picture 6">
            <a:extLst>
              <a:ext uri="{FF2B5EF4-FFF2-40B4-BE49-F238E27FC236}">
                <a16:creationId xmlns:a16="http://schemas.microsoft.com/office/drawing/2014/main" id="{2CDB5660-42A2-415E-AF49-FBA98B51F7BC}"/>
              </a:ext>
            </a:extLst>
          </p:cNvPr>
          <p:cNvPicPr>
            <a:picLocks noChangeAspect="1"/>
          </p:cNvPicPr>
          <p:nvPr/>
        </p:nvPicPr>
        <p:blipFill>
          <a:blip r:embed="rId4"/>
          <a:stretch>
            <a:fillRect/>
          </a:stretch>
        </p:blipFill>
        <p:spPr>
          <a:xfrm>
            <a:off x="113994" y="5111811"/>
            <a:ext cx="3965046" cy="1764445"/>
          </a:xfrm>
          <a:prstGeom prst="rect">
            <a:avLst/>
          </a:prstGeom>
        </p:spPr>
      </p:pic>
    </p:spTree>
    <p:extLst>
      <p:ext uri="{BB962C8B-B14F-4D97-AF65-F5344CB8AC3E}">
        <p14:creationId xmlns:p14="http://schemas.microsoft.com/office/powerpoint/2010/main" val="209386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3175" y="10067925"/>
            <a:ext cx="7081838" cy="246063"/>
          </a:xfrm>
          <a:prstGeom prst="rect">
            <a:avLst/>
          </a:prstGeom>
          <a:solidFill>
            <a:srgbClr val="33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800" b="0" i="1" u="none" strike="noStrike" cap="none" normalizeH="0" baseline="0">
                <a:ln>
                  <a:noFill/>
                </a:ln>
                <a:solidFill>
                  <a:srgbClr val="000000"/>
                </a:solidFill>
                <a:effectLst/>
                <a:latin typeface="Franklin Gothic Demi Cond" panose="020B0706030402020204" pitchFamily="34" charset="0"/>
              </a:rPr>
              <a:t>IT IS THE LAW! PARENTS AND CARERS CAN BE FINED AND EVEN SENT TO PRISON IF CHILDREN DO NOT ATTEND SCHOOL.</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3"/>
          <p:cNvSpPr txBox="1">
            <a:spLocks noChangeArrowheads="1"/>
          </p:cNvSpPr>
          <p:nvPr/>
        </p:nvSpPr>
        <p:spPr bwMode="auto">
          <a:xfrm>
            <a:off x="23813" y="7024688"/>
            <a:ext cx="3343275" cy="285908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4" descr="Image result for missing school missing out clipart"/>
          <p:cNvPicPr>
            <a:picLocks noChangeAspect="1" noChangeArrowheads="1"/>
          </p:cNvPicPr>
          <p:nvPr/>
        </p:nvPicPr>
        <p:blipFill>
          <a:blip r:embed="rId2">
            <a:extLst>
              <a:ext uri="{28A0092B-C50C-407E-A947-70E740481C1C}">
                <a14:useLocalDpi xmlns:a14="http://schemas.microsoft.com/office/drawing/2010/main" val="0"/>
              </a:ext>
            </a:extLst>
          </a:blip>
          <a:srcRect l="6487" r="6487"/>
          <a:stretch>
            <a:fillRect/>
          </a:stretch>
        </p:blipFill>
        <p:spPr bwMode="auto">
          <a:xfrm>
            <a:off x="4139952" y="5090915"/>
            <a:ext cx="4027488"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29" name="Picture 5" descr="Image result for range high schoo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80963"/>
            <a:ext cx="1203325"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7" name="Text Box 6"/>
          <p:cNvSpPr txBox="1">
            <a:spLocks noChangeArrowheads="1"/>
          </p:cNvSpPr>
          <p:nvPr/>
        </p:nvSpPr>
        <p:spPr bwMode="auto">
          <a:xfrm>
            <a:off x="3676650" y="96838"/>
            <a:ext cx="3444875" cy="26479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1400"/>
              </a:spcAft>
              <a:buClrTx/>
              <a:buSzTx/>
              <a:buFontTx/>
              <a:buNone/>
              <a:tabLst/>
            </a:pPr>
            <a:endParaRPr kumimoji="0" lang="en-GB" altLang="en-US" sz="1000" b="0" i="0" u="none" strike="noStrike" cap="none" normalizeH="0" baseline="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1400"/>
              </a:spcAft>
              <a:buClrTx/>
              <a:buSzTx/>
              <a:buFontTx/>
              <a:buNone/>
              <a:tabLst/>
            </a:pPr>
            <a:endParaRPr kumimoji="0" lang="en-GB" altLang="en-US" sz="1000" b="0" i="0" u="none" strike="noStrike" cap="none" normalizeH="0" baseline="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1400"/>
              </a:spcAft>
              <a:buClrTx/>
              <a:buSzTx/>
              <a:buFontTx/>
              <a:buNone/>
              <a:tabLst/>
            </a:pPr>
            <a:endParaRPr kumimoji="0" lang="en-GB" altLang="en-US" sz="1000" b="0" i="0" u="none" strike="noStrike" cap="none" normalizeH="0" baseline="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1400"/>
              </a:spcAft>
              <a:buClrTx/>
              <a:buSzTx/>
              <a:buFontTx/>
              <a:buNone/>
              <a:tabLst/>
            </a:pPr>
            <a:endParaRPr kumimoji="0" lang="en-GB" altLang="en-US" sz="1000" b="0" i="0" u="none" strike="noStrike" cap="none" normalizeH="0" baseline="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1400"/>
              </a:spcAft>
              <a:buClrTx/>
              <a:buSzTx/>
              <a:buFontTx/>
              <a:buNone/>
              <a:tabLst/>
            </a:pPr>
            <a:endParaRPr kumimoji="0" lang="en-GB" altLang="en-US" sz="1000" b="0" i="0" u="none" strike="noStrike" cap="none" normalizeH="0" baseline="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7"/>
          <p:cNvSpPr txBox="1">
            <a:spLocks noChangeArrowheads="1"/>
          </p:cNvSpPr>
          <p:nvPr/>
        </p:nvSpPr>
        <p:spPr bwMode="auto">
          <a:xfrm>
            <a:off x="11113" y="1525588"/>
            <a:ext cx="2578100" cy="14970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Contact: Mrs L. Dillon</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Pupil Support Manager </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Range High School</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Stapleton Road,</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Formby L37 2YN</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Tel: 01704 879315 Ext: 267</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Mobile: 07496 380492</a:t>
            </a:r>
          </a:p>
          <a:p>
            <a:pPr marL="0" marR="0" lvl="0" indent="0" algn="l" defTabSz="914400" rtl="0" eaLnBrk="0" fontAlgn="base" latinLnBrk="0" hangingPunct="0">
              <a:lnSpc>
                <a:spcPct val="100000"/>
              </a:lnSpc>
              <a:spcBef>
                <a:spcPct val="0"/>
              </a:spcBef>
              <a:spcAft>
                <a:spcPts val="200"/>
              </a:spcAft>
              <a:buClrTx/>
              <a:buSzTx/>
              <a:buFontTx/>
              <a:buNone/>
              <a:tabLst/>
            </a:pPr>
            <a:r>
              <a:rPr kumimoji="0" lang="en-GB" altLang="en-US" sz="1200" b="1" i="0" u="none" strike="noStrike" cap="none" normalizeH="0" baseline="0" dirty="0">
                <a:ln>
                  <a:noFill/>
                </a:ln>
                <a:solidFill>
                  <a:srgbClr val="FFFFFF"/>
                </a:solidFill>
                <a:effectLst/>
                <a:latin typeface="Calibri" panose="020F0502020204030204" pitchFamily="34" charset="0"/>
              </a:rPr>
              <a:t>Email: ld@range.sefton.sch.uk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6650" y="20638"/>
            <a:ext cx="3429000" cy="7794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 Box 2"/>
          <p:cNvSpPr txBox="1">
            <a:spLocks noChangeArrowheads="1"/>
          </p:cNvSpPr>
          <p:nvPr/>
        </p:nvSpPr>
        <p:spPr bwMode="auto">
          <a:xfrm>
            <a:off x="1622473" y="1667347"/>
            <a:ext cx="7102502" cy="1458603"/>
          </a:xfrm>
          <a:prstGeom prst="rect">
            <a:avLst/>
          </a:prstGeom>
          <a:solidFill>
            <a:srgbClr val="66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100" b="0" i="0" u="none" strike="noStrike" cap="none" normalizeH="0" baseline="0" dirty="0">
                <a:ln>
                  <a:noFill/>
                </a:ln>
                <a:solidFill>
                  <a:srgbClr val="000000"/>
                </a:solidFill>
                <a:effectLst/>
                <a:latin typeface="Comic Sans MS" panose="030F0702030302020204" pitchFamily="66" charset="0"/>
              </a:rPr>
              <a:t>If you are worried about school, tell someone what’s wrong so you can get the help and support you need. There are staff in school who can help you build your confidence to come to school and help tackle any concerns.</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2200" b="0" i="0" u="none" strike="noStrike" cap="none" normalizeH="0" baseline="0" dirty="0">
                <a:ln>
                  <a:noFill/>
                </a:ln>
                <a:solidFill>
                  <a:srgbClr val="000000"/>
                </a:solidFill>
                <a:effectLst/>
                <a:latin typeface="Comic Sans MS" panose="030F0702030302020204" pitchFamily="66" charset="0"/>
              </a:rPr>
              <a:t>Please speak to your Form Tutor, Head of Year,</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2200" b="0" i="0" u="none" strike="noStrike" cap="none" normalizeH="0" baseline="0" dirty="0">
                <a:ln>
                  <a:noFill/>
                </a:ln>
                <a:solidFill>
                  <a:srgbClr val="000000"/>
                </a:solidFill>
                <a:effectLst/>
                <a:latin typeface="Comic Sans MS" panose="030F0702030302020204" pitchFamily="66" charset="0"/>
              </a:rPr>
              <a:t>Mrs Dillon </a:t>
            </a:r>
            <a:r>
              <a:rPr lang="en-GB" altLang="en-US" sz="2200" dirty="0">
                <a:solidFill>
                  <a:srgbClr val="000000"/>
                </a:solidFill>
                <a:latin typeface="Comic Sans MS" panose="030F0702030302020204" pitchFamily="66" charset="0"/>
              </a:rPr>
              <a:t>or</a:t>
            </a:r>
            <a:r>
              <a:rPr kumimoji="0" lang="en-GB" altLang="en-US" sz="2200" b="0" i="0" u="none" strike="noStrike" cap="none" normalizeH="0" baseline="0" dirty="0">
                <a:ln>
                  <a:noFill/>
                </a:ln>
                <a:solidFill>
                  <a:srgbClr val="000000"/>
                </a:solidFill>
                <a:effectLst/>
                <a:latin typeface="Comic Sans MS" panose="030F0702030302020204" pitchFamily="66" charset="0"/>
              </a:rPr>
              <a:t> Ms Lawrence</a:t>
            </a: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sp>
        <p:nvSpPr>
          <p:cNvPr id="10" name="Text Box 2"/>
          <p:cNvSpPr txBox="1">
            <a:spLocks noChangeArrowheads="1"/>
          </p:cNvSpPr>
          <p:nvPr/>
        </p:nvSpPr>
        <p:spPr bwMode="auto">
          <a:xfrm>
            <a:off x="213102" y="4744949"/>
            <a:ext cx="3511900" cy="1891752"/>
          </a:xfrm>
          <a:prstGeom prst="rect">
            <a:avLst/>
          </a:prstGeom>
          <a:solidFill>
            <a:srgbClr val="FFFFFF"/>
          </a:solidFill>
          <a:ln w="63500" cmpd="thickThin" algn="ctr">
            <a:solidFill>
              <a:srgbClr val="5B9BD5"/>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600" b="1" i="0" u="none" strike="noStrike" cap="none" normalizeH="0" baseline="0" dirty="0">
                <a:ln>
                  <a:noFill/>
                </a:ln>
                <a:solidFill>
                  <a:srgbClr val="0070C0"/>
                </a:solidFill>
                <a:effectLst/>
                <a:latin typeface="Arial Narrow" panose="020B0606020202030204" pitchFamily="34" charset="0"/>
              </a:rPr>
              <a:t>COMING TO SCHOOL MEANS </a:t>
            </a:r>
            <a:r>
              <a:rPr kumimoji="0" lang="en-GB" altLang="en-US" sz="2800" b="1" i="0" u="none" strike="noStrike" cap="none" normalizeH="0" baseline="0" dirty="0">
                <a:ln>
                  <a:noFill/>
                </a:ln>
                <a:solidFill>
                  <a:srgbClr val="0070C0"/>
                </a:solidFill>
                <a:effectLst/>
                <a:latin typeface="Arial Narrow" panose="020B0606020202030204" pitchFamily="34" charset="0"/>
              </a:rPr>
              <a:t>YOU:</a:t>
            </a:r>
            <a:endParaRPr kumimoji="0" lang="en-GB" altLang="en-US" sz="1600" b="1" i="0" u="sng" strike="noStrike" cap="none" normalizeH="0" baseline="0" dirty="0">
              <a:ln>
                <a:noFill/>
              </a:ln>
              <a:solidFill>
                <a:srgbClr val="0070C0"/>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Are more likely to get great qualifications.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Are more likely to stay out of trouble.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Develop understanding and tolerance of other people and their cultures.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Can see friends and make new friendships.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Can take part in lots of different activities.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rial Narrow" panose="020B0606020202030204" pitchFamily="34" charset="0"/>
              </a:rPr>
              <a:t>Develop self-confidence and resilience.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35" name="Picture 11" descr="Image result for school support clip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156" y="1599583"/>
            <a:ext cx="1259274" cy="17621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WordArt 13"/>
          <p:cNvSpPr>
            <a:spLocks noChangeArrowheads="1" noChangeShapeType="1" noTextEdit="1"/>
          </p:cNvSpPr>
          <p:nvPr/>
        </p:nvSpPr>
        <p:spPr bwMode="auto">
          <a:xfrm>
            <a:off x="213102" y="3125951"/>
            <a:ext cx="8717795" cy="1971279"/>
          </a:xfrm>
          <a:prstGeom prst="rect">
            <a:avLst/>
          </a:prstGeom>
        </p:spPr>
        <p:txBody>
          <a:bodyPr wrap="none" fromWordArt="1">
            <a:prstTxWarp prst="textFadeLeft">
              <a:avLst>
                <a:gd name="adj" fmla="val 33333"/>
              </a:avLst>
            </a:prstTxWarp>
          </a:bodyPr>
          <a:lstStyle/>
          <a:p>
            <a:pPr algn="ctr" rtl="0">
              <a:buNone/>
            </a:pPr>
            <a:r>
              <a:rPr lang="en-GB" sz="3600" b="1" kern="10" spc="0" dirty="0">
                <a:ln w="14605" algn="ctr">
                  <a:solidFill>
                    <a:srgbClr val="000000"/>
                  </a:solidFill>
                  <a:round/>
                  <a:headEnd/>
                  <a:tailEnd/>
                </a:ln>
                <a:solidFill>
                  <a:srgbClr val="000000"/>
                </a:solidFill>
                <a:effectLst>
                  <a:outerShdw dist="29783" dir="6914402" algn="ctr" rotWithShape="0">
                    <a:srgbClr val="7F7F7F">
                      <a:alpha val="50000"/>
                    </a:srgbClr>
                  </a:outerShdw>
                </a:effectLst>
                <a:latin typeface="Arial Black" panose="020B0A04020102020204" pitchFamily="34" charset="0"/>
              </a:rPr>
              <a:t>Our Attendance Target is 95%</a:t>
            </a:r>
          </a:p>
        </p:txBody>
      </p:sp>
    </p:spTree>
    <p:extLst>
      <p:ext uri="{BB962C8B-B14F-4D97-AF65-F5344CB8AC3E}">
        <p14:creationId xmlns:p14="http://schemas.microsoft.com/office/powerpoint/2010/main" val="3425524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873" y="2060848"/>
            <a:ext cx="8229599" cy="4797152"/>
          </a:xfrm>
        </p:spPr>
        <p:txBody>
          <a:bodyPr>
            <a:normAutofit fontScale="32500" lnSpcReduction="20000"/>
          </a:bodyPr>
          <a:lstStyle/>
          <a:p>
            <a:pPr marL="0" indent="0" algn="ctr">
              <a:buNone/>
            </a:pPr>
            <a:r>
              <a:rPr lang="en-GB" sz="7000" dirty="0">
                <a:solidFill>
                  <a:srgbClr val="002060"/>
                </a:solidFill>
                <a:latin typeface="Comic Sans MS" panose="030F0702030302020204" pitchFamily="66" charset="0"/>
              </a:rPr>
              <a:t>Achieve the best results and GCSE grades you can </a:t>
            </a:r>
          </a:p>
          <a:p>
            <a:pPr marL="0" indent="0" algn="ctr">
              <a:buNone/>
            </a:pPr>
            <a:endParaRPr lang="en-GB" sz="7000" dirty="0">
              <a:solidFill>
                <a:srgbClr val="002060"/>
              </a:solidFill>
              <a:latin typeface="Comic Sans MS" panose="030F0702030302020204" pitchFamily="66" charset="0"/>
            </a:endParaRPr>
          </a:p>
          <a:p>
            <a:r>
              <a:rPr lang="en-GB" sz="7000" dirty="0">
                <a:solidFill>
                  <a:srgbClr val="002060"/>
                </a:solidFill>
                <a:latin typeface="Comic Sans MS" panose="030F0702030302020204" pitchFamily="66" charset="0"/>
              </a:rPr>
              <a:t>Easier settling in school and ability </a:t>
            </a:r>
            <a:r>
              <a:rPr lang="en-GB" sz="7000" dirty="0">
                <a:latin typeface="Comic Sans MS" panose="030F0702030302020204" pitchFamily="66" charset="0"/>
              </a:rPr>
              <a:t>to make and keep friendships. </a:t>
            </a:r>
          </a:p>
          <a:p>
            <a:endParaRPr lang="en-GB" sz="7000" dirty="0">
              <a:latin typeface="Comic Sans MS" panose="030F0702030302020204" pitchFamily="66" charset="0"/>
            </a:endParaRPr>
          </a:p>
          <a:p>
            <a:r>
              <a:rPr lang="en-GB" sz="7000" dirty="0">
                <a:latin typeface="Comic Sans MS" panose="030F0702030302020204" pitchFamily="66" charset="0"/>
              </a:rPr>
              <a:t>Keep up to date with work, high levels of motivation, increases enjoyment of learning </a:t>
            </a:r>
          </a:p>
          <a:p>
            <a:endParaRPr lang="en-GB" sz="7000" dirty="0">
              <a:latin typeface="Comic Sans MS" panose="030F0702030302020204" pitchFamily="66" charset="0"/>
            </a:endParaRPr>
          </a:p>
          <a:p>
            <a:r>
              <a:rPr lang="en-GB" sz="7000" dirty="0">
                <a:latin typeface="Comic Sans MS" panose="030F0702030302020204" pitchFamily="66" charset="0"/>
              </a:rPr>
              <a:t>Increase confidence in school </a:t>
            </a:r>
          </a:p>
          <a:p>
            <a:endParaRPr lang="en-GB" sz="7000" dirty="0">
              <a:latin typeface="Comic Sans MS" panose="030F0702030302020204" pitchFamily="66" charset="0"/>
            </a:endParaRPr>
          </a:p>
          <a:p>
            <a:r>
              <a:rPr lang="en-GB" sz="7000" dirty="0">
                <a:latin typeface="Comic Sans MS" panose="030F0702030302020204" pitchFamily="66" charset="0"/>
              </a:rPr>
              <a:t>Not missing out on the social life of school and extra curricular opportunities and experiences </a:t>
            </a:r>
          </a:p>
          <a:p>
            <a:r>
              <a:rPr lang="en-GB" sz="7000" dirty="0">
                <a:solidFill>
                  <a:srgbClr val="FF0000"/>
                </a:solidFill>
                <a:latin typeface="Comic Sans MS" panose="030F0702030302020204" pitchFamily="66" charset="0"/>
              </a:rPr>
              <a:t>If you are below 90% you are considered to be persistently absent   </a:t>
            </a:r>
          </a:p>
          <a:p>
            <a:endParaRPr lang="en-GB" b="1" dirty="0">
              <a:latin typeface="Candara" panose="020E0502030303020204" pitchFamily="34" charset="0"/>
            </a:endParaRPr>
          </a:p>
        </p:txBody>
      </p:sp>
      <p:sp>
        <p:nvSpPr>
          <p:cNvPr id="2" name="Title 1"/>
          <p:cNvSpPr>
            <a:spLocks noGrp="1"/>
          </p:cNvSpPr>
          <p:nvPr>
            <p:ph type="title"/>
          </p:nvPr>
        </p:nvSpPr>
        <p:spPr/>
        <p:txBody>
          <a:bodyPr>
            <a:normAutofit/>
          </a:bodyPr>
          <a:lstStyle/>
          <a:p>
            <a:r>
              <a:rPr lang="en-GB" sz="5400" b="1" dirty="0">
                <a:solidFill>
                  <a:srgbClr val="C00000"/>
                </a:solidFill>
                <a:latin typeface="Comic Sans MS" panose="030F0702030302020204" pitchFamily="66" charset="0"/>
              </a:rPr>
              <a:t>Good attendance</a:t>
            </a:r>
          </a:p>
        </p:txBody>
      </p:sp>
    </p:spTree>
    <p:extLst>
      <p:ext uri="{BB962C8B-B14F-4D97-AF65-F5344CB8AC3E}">
        <p14:creationId xmlns:p14="http://schemas.microsoft.com/office/powerpoint/2010/main" val="111442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b="1" dirty="0">
                <a:solidFill>
                  <a:srgbClr val="FF0000"/>
                </a:solidFill>
                <a:latin typeface="Comic Sans MS" panose="030F0702030302020204" pitchFamily="66" charset="0"/>
              </a:rPr>
              <a:t>Good attendance</a:t>
            </a:r>
            <a:endParaRPr lang="en-GB" dirty="0"/>
          </a:p>
        </p:txBody>
      </p:sp>
      <p:sp>
        <p:nvSpPr>
          <p:cNvPr id="8" name="Content Placeholder 7"/>
          <p:cNvSpPr>
            <a:spLocks noGrp="1"/>
          </p:cNvSpPr>
          <p:nvPr>
            <p:ph sz="quarter" idx="13"/>
          </p:nvPr>
        </p:nvSpPr>
        <p:spPr>
          <a:xfrm>
            <a:off x="107504" y="1988839"/>
            <a:ext cx="4171888" cy="4775127"/>
          </a:xfrm>
        </p:spPr>
        <p:txBody>
          <a:bodyPr>
            <a:normAutofit fontScale="77500" lnSpcReduction="20000"/>
          </a:bodyPr>
          <a:lstStyle/>
          <a:p>
            <a:pPr marL="0" indent="0" eaLnBrk="0" fontAlgn="base" hangingPunct="0">
              <a:lnSpc>
                <a:spcPct val="170000"/>
              </a:lnSpc>
              <a:spcBef>
                <a:spcPct val="0"/>
              </a:spcBef>
              <a:spcAft>
                <a:spcPct val="0"/>
              </a:spcAft>
              <a:buNone/>
            </a:pPr>
            <a:r>
              <a:rPr lang="en-GB" altLang="en-US" b="1" dirty="0">
                <a:latin typeface="Comic Sans MS" panose="030F0702030302020204" pitchFamily="66" charset="0"/>
              </a:rPr>
              <a:t>Every school day counts towards YOUR </a:t>
            </a:r>
            <a:r>
              <a:rPr lang="en-GB" altLang="en-US" sz="2000" b="1" dirty="0">
                <a:latin typeface="Comic Sans MS" panose="030F0702030302020204" pitchFamily="66" charset="0"/>
              </a:rPr>
              <a:t> FUTURE</a:t>
            </a:r>
            <a:r>
              <a:rPr lang="en-GB" altLang="en-US" b="1" dirty="0">
                <a:latin typeface="Comic Sans MS" panose="030F0702030302020204" pitchFamily="66" charset="0"/>
              </a:rPr>
              <a:t>...</a:t>
            </a:r>
          </a:p>
          <a:p>
            <a:pPr eaLnBrk="0" fontAlgn="base" hangingPunct="0">
              <a:spcBef>
                <a:spcPct val="0"/>
              </a:spcBef>
              <a:spcAft>
                <a:spcPct val="0"/>
              </a:spcAft>
            </a:pPr>
            <a:endParaRPr lang="en-GB" altLang="en-US" b="1" dirty="0">
              <a:solidFill>
                <a:srgbClr val="478FB3"/>
              </a:solidFill>
              <a:latin typeface="Comic Sans MS" panose="030F0702030302020204" pitchFamily="66" charset="0"/>
            </a:endParaRPr>
          </a:p>
          <a:p>
            <a:pPr marL="0" lvl="0" indent="0" eaLnBrk="0" fontAlgn="base" hangingPunct="0">
              <a:lnSpc>
                <a:spcPct val="120000"/>
              </a:lnSpc>
              <a:spcBef>
                <a:spcPct val="0"/>
              </a:spcBef>
              <a:spcAft>
                <a:spcPct val="0"/>
              </a:spcAft>
              <a:buNone/>
            </a:pPr>
            <a:r>
              <a:rPr lang="en-GB" altLang="en-US" dirty="0">
                <a:solidFill>
                  <a:srgbClr val="000000"/>
                </a:solidFill>
                <a:latin typeface="Comic Sans MS" panose="030F0702030302020204" pitchFamily="66" charset="0"/>
              </a:rPr>
              <a:t>Days off school add up to lost learning. In total, there are 175 non-school days a year.</a:t>
            </a:r>
          </a:p>
          <a:p>
            <a:pPr lvl="0" eaLnBrk="0" fontAlgn="base" hangingPunct="0">
              <a:spcBef>
                <a:spcPct val="0"/>
              </a:spcBef>
              <a:spcAft>
                <a:spcPct val="0"/>
              </a:spcAft>
            </a:pPr>
            <a:endParaRPr lang="en-GB" altLang="en-US" dirty="0">
              <a:solidFill>
                <a:srgbClr val="000000"/>
              </a:solidFill>
              <a:latin typeface="Comic Sans MS" panose="030F0702030302020204" pitchFamily="66" charset="0"/>
            </a:endParaRPr>
          </a:p>
          <a:p>
            <a:pPr lvl="0" eaLnBrk="0" fontAlgn="base" hangingPunct="0">
              <a:lnSpc>
                <a:spcPct val="120000"/>
              </a:lnSpc>
              <a:spcBef>
                <a:spcPct val="0"/>
              </a:spcBef>
              <a:spcAft>
                <a:spcPct val="0"/>
              </a:spcAft>
            </a:pPr>
            <a:r>
              <a:rPr lang="en-GB" altLang="en-US" dirty="0">
                <a:solidFill>
                  <a:srgbClr val="000000"/>
                </a:solidFill>
                <a:latin typeface="Comic Sans MS" panose="030F0702030302020204" pitchFamily="66" charset="0"/>
              </a:rPr>
              <a:t>This gives families the opportunity to:</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Spend time together</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Go on family visits</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Attend routine appointments</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Go on holiday</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Go shopping</a:t>
            </a:r>
          </a:p>
          <a:p>
            <a:pPr lvl="0" eaLnBrk="0" fontAlgn="base" hangingPunct="0">
              <a:lnSpc>
                <a:spcPct val="120000"/>
              </a:lnSpc>
              <a:spcBef>
                <a:spcPct val="0"/>
              </a:spcBef>
              <a:spcAft>
                <a:spcPct val="0"/>
              </a:spcAft>
              <a:buSzPts val="1000"/>
              <a:buFont typeface="Symbol" panose="05050102010706020507" pitchFamily="18" charset="2"/>
              <a:buChar char="¨"/>
            </a:pPr>
            <a:r>
              <a:rPr lang="en-GB" altLang="en-US" dirty="0">
                <a:solidFill>
                  <a:srgbClr val="000000"/>
                </a:solidFill>
                <a:latin typeface="Comic Sans MS" panose="030F0702030302020204" pitchFamily="66" charset="0"/>
              </a:rPr>
              <a:t>Go for days out</a:t>
            </a:r>
            <a:endParaRPr lang="en-US" altLang="en-US" sz="3600" dirty="0">
              <a:latin typeface="Comic Sans MS" panose="030F0702030302020204" pitchFamily="66" charset="0"/>
            </a:endParaRPr>
          </a:p>
          <a:p>
            <a:endParaRPr lang="en-GB" dirty="0"/>
          </a:p>
        </p:txBody>
      </p:sp>
      <p:pic>
        <p:nvPicPr>
          <p:cNvPr id="10" name="Picture 12" descr="attendance"/>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139952" y="2338612"/>
            <a:ext cx="5004048" cy="442535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152177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20888"/>
            <a:ext cx="8435280" cy="4535107"/>
          </a:xfrm>
        </p:spPr>
        <p:txBody>
          <a:bodyPr>
            <a:normAutofit/>
          </a:bodyPr>
          <a:lstStyle/>
          <a:p>
            <a:r>
              <a:rPr lang="en-GB" sz="3200" dirty="0">
                <a:latin typeface="Comic Sans MS" panose="030F0702030302020204" pitchFamily="66" charset="0"/>
              </a:rPr>
              <a:t>95% attendance equals 10 days  absence, 2 weeks off a year and  49 lessons missed</a:t>
            </a:r>
          </a:p>
          <a:p>
            <a:endParaRPr lang="en-GB" sz="3200" dirty="0">
              <a:latin typeface="Comic Sans MS" panose="030F0702030302020204" pitchFamily="66" charset="0"/>
            </a:endParaRPr>
          </a:p>
          <a:p>
            <a:r>
              <a:rPr lang="en-GB" sz="3200" dirty="0">
                <a:latin typeface="Comic Sans MS" panose="030F0702030302020204" pitchFamily="66" charset="0"/>
              </a:rPr>
              <a:t>89%  attendance equals 20 days absence, 4 weeks off and  98 lessons missed</a:t>
            </a:r>
          </a:p>
          <a:p>
            <a:endParaRPr lang="en-GB" sz="3200" dirty="0">
              <a:latin typeface="Comic Sans MS" panose="030F0702030302020204" pitchFamily="66" charset="0"/>
            </a:endParaRPr>
          </a:p>
          <a:p>
            <a:r>
              <a:rPr lang="en-GB" sz="3200" dirty="0">
                <a:latin typeface="Comic Sans MS" panose="030F0702030302020204" pitchFamily="66" charset="0"/>
              </a:rPr>
              <a:t>85%  attendance equals 29 days  absence, 6 weeks off and 147 lessons missed</a:t>
            </a:r>
          </a:p>
          <a:p>
            <a:endParaRPr lang="en-GB" sz="3200" b="1" dirty="0">
              <a:latin typeface="Candara" panose="020E0502030303020204" pitchFamily="34" charset="0"/>
            </a:endParaRPr>
          </a:p>
          <a:p>
            <a:endParaRPr lang="en-GB" dirty="0"/>
          </a:p>
        </p:txBody>
      </p:sp>
      <p:sp>
        <p:nvSpPr>
          <p:cNvPr id="2" name="Title 1"/>
          <p:cNvSpPr>
            <a:spLocks noGrp="1"/>
          </p:cNvSpPr>
          <p:nvPr>
            <p:ph type="title"/>
          </p:nvPr>
        </p:nvSpPr>
        <p:spPr/>
        <p:txBody>
          <a:bodyPr>
            <a:normAutofit/>
          </a:bodyPr>
          <a:lstStyle/>
          <a:p>
            <a:r>
              <a:rPr lang="en-GB" sz="6400" b="1" dirty="0">
                <a:solidFill>
                  <a:srgbClr val="C00000"/>
                </a:solidFill>
                <a:latin typeface="Comic Sans MS" panose="030F0702030302020204" pitchFamily="66" charset="0"/>
              </a:rPr>
              <a:t>Did you Know?</a:t>
            </a:r>
          </a:p>
        </p:txBody>
      </p:sp>
    </p:spTree>
    <p:extLst>
      <p:ext uri="{BB962C8B-B14F-4D97-AF65-F5344CB8AC3E}">
        <p14:creationId xmlns:p14="http://schemas.microsoft.com/office/powerpoint/2010/main" val="245628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0375" y="246695"/>
            <a:ext cx="8229600" cy="714408"/>
          </a:xfrm>
        </p:spPr>
        <p:txBody>
          <a:bodyPr>
            <a:normAutofit fontScale="90000"/>
          </a:bodyPr>
          <a:lstStyle/>
          <a:p>
            <a:pPr>
              <a:lnSpc>
                <a:spcPct val="150000"/>
              </a:lnSpc>
            </a:pPr>
            <a:br>
              <a:rPr lang="en-US" dirty="0">
                <a:solidFill>
                  <a:srgbClr val="920846"/>
                </a:solidFill>
                <a:latin typeface="Comic Sans MS" panose="030F0702030302020204" pitchFamily="66" charset="0"/>
              </a:rPr>
            </a:br>
            <a:r>
              <a:rPr lang="en-US" sz="2900" b="1" dirty="0">
                <a:solidFill>
                  <a:srgbClr val="920846"/>
                </a:solidFill>
                <a:latin typeface="Comic Sans MS" panose="030F0702030302020204" pitchFamily="66" charset="0"/>
              </a:rPr>
              <a:t>THERE IS A DIFFERENCE BETWEEN BEING UNWELL AND BEING SICK</a:t>
            </a:r>
            <a:endParaRPr lang="en-GB" sz="2900" b="1" dirty="0"/>
          </a:p>
        </p:txBody>
      </p:sp>
      <p:sp>
        <p:nvSpPr>
          <p:cNvPr id="8" name="Text Placeholder 7"/>
          <p:cNvSpPr>
            <a:spLocks noGrp="1"/>
          </p:cNvSpPr>
          <p:nvPr>
            <p:ph type="body" idx="1"/>
          </p:nvPr>
        </p:nvSpPr>
        <p:spPr>
          <a:xfrm>
            <a:off x="307975" y="2789238"/>
            <a:ext cx="3822192" cy="639762"/>
          </a:xfrm>
        </p:spPr>
        <p:txBody>
          <a:bodyPr/>
          <a:lstStyle/>
          <a:p>
            <a:r>
              <a:rPr lang="en-GB" dirty="0">
                <a:latin typeface="Comic Sans MS" panose="030F0702030302020204" pitchFamily="66" charset="0"/>
              </a:rPr>
              <a:t>You are sick if you have: </a:t>
            </a:r>
          </a:p>
        </p:txBody>
      </p:sp>
      <p:sp>
        <p:nvSpPr>
          <p:cNvPr id="9" name="Content Placeholder 8"/>
          <p:cNvSpPr>
            <a:spLocks noGrp="1"/>
          </p:cNvSpPr>
          <p:nvPr>
            <p:ph sz="half" idx="2"/>
          </p:nvPr>
        </p:nvSpPr>
        <p:spPr>
          <a:xfrm>
            <a:off x="47370" y="3471589"/>
            <a:ext cx="4343401" cy="3030732"/>
          </a:xfrm>
        </p:spPr>
        <p:txBody>
          <a:bodyPr>
            <a:normAutofit fontScale="40000" lnSpcReduction="20000"/>
          </a:bodyPr>
          <a:lstStyle/>
          <a:p>
            <a:pPr algn="ctr"/>
            <a:r>
              <a:rPr lang="en-GB" sz="6800" dirty="0">
                <a:latin typeface="Comic Sans MS" panose="030F0702030302020204" pitchFamily="66" charset="0"/>
              </a:rPr>
              <a:t>Flu</a:t>
            </a:r>
          </a:p>
          <a:p>
            <a:pPr algn="ctr"/>
            <a:r>
              <a:rPr lang="en-GB" sz="6800" dirty="0">
                <a:latin typeface="Comic Sans MS" panose="030F0702030302020204" pitchFamily="66" charset="0"/>
              </a:rPr>
              <a:t>Chicken pox</a:t>
            </a:r>
          </a:p>
          <a:p>
            <a:pPr algn="ctr"/>
            <a:r>
              <a:rPr lang="en-GB" sz="6800" dirty="0">
                <a:latin typeface="Comic Sans MS" panose="030F0702030302020204" pitchFamily="66" charset="0"/>
              </a:rPr>
              <a:t>A disease others can catch</a:t>
            </a:r>
          </a:p>
          <a:p>
            <a:pPr algn="ctr"/>
            <a:r>
              <a:rPr lang="en-GB" sz="6800" dirty="0">
                <a:latin typeface="Comic Sans MS" panose="030F0702030302020204" pitchFamily="66" charset="0"/>
              </a:rPr>
              <a:t>Vomiting and Diarrhoea</a:t>
            </a:r>
          </a:p>
          <a:p>
            <a:endParaRPr lang="en-GB" sz="5500" dirty="0">
              <a:latin typeface="Comic Sans MS" panose="030F0702030302020204" pitchFamily="66" charset="0"/>
            </a:endParaRPr>
          </a:p>
          <a:p>
            <a:pPr marL="0" indent="0" algn="ctr">
              <a:lnSpc>
                <a:spcPct val="120000"/>
              </a:lnSpc>
              <a:buNone/>
            </a:pPr>
            <a:r>
              <a:rPr lang="en-GB" sz="5500" dirty="0">
                <a:latin typeface="Comic Sans MS" panose="030F0702030302020204" pitchFamily="66" charset="0"/>
              </a:rPr>
              <a:t>You </a:t>
            </a:r>
            <a:r>
              <a:rPr lang="en-GB" sz="5500" b="1" dirty="0">
                <a:solidFill>
                  <a:srgbClr val="FF0000"/>
                </a:solidFill>
                <a:latin typeface="Comic Sans MS" panose="030F0702030302020204" pitchFamily="66" charset="0"/>
              </a:rPr>
              <a:t>should</a:t>
            </a:r>
            <a:r>
              <a:rPr lang="en-GB" sz="5500" dirty="0">
                <a:latin typeface="Comic Sans MS" panose="030F0702030302020204" pitchFamily="66" charset="0"/>
              </a:rPr>
              <a:t> </a:t>
            </a:r>
            <a:r>
              <a:rPr lang="en-GB" sz="5500" b="1" dirty="0">
                <a:solidFill>
                  <a:srgbClr val="FF0000"/>
                </a:solidFill>
                <a:latin typeface="Comic Sans MS" panose="030F0702030302020204" pitchFamily="66" charset="0"/>
              </a:rPr>
              <a:t>NOT</a:t>
            </a:r>
            <a:r>
              <a:rPr lang="en-GB" sz="5500" dirty="0">
                <a:latin typeface="Comic Sans MS" panose="030F0702030302020204" pitchFamily="66" charset="0"/>
              </a:rPr>
              <a:t> come to school   </a:t>
            </a:r>
          </a:p>
          <a:p>
            <a:endParaRPr lang="en-GB" dirty="0"/>
          </a:p>
          <a:p>
            <a:endParaRPr lang="en-GB" dirty="0"/>
          </a:p>
        </p:txBody>
      </p:sp>
      <p:sp>
        <p:nvSpPr>
          <p:cNvPr id="10" name="Text Placeholder 9"/>
          <p:cNvSpPr>
            <a:spLocks noGrp="1"/>
          </p:cNvSpPr>
          <p:nvPr>
            <p:ph type="body" sz="quarter" idx="3"/>
          </p:nvPr>
        </p:nvSpPr>
        <p:spPr>
          <a:xfrm>
            <a:off x="4645025" y="2789238"/>
            <a:ext cx="4256784" cy="639762"/>
          </a:xfrm>
        </p:spPr>
        <p:txBody>
          <a:bodyPr>
            <a:normAutofit/>
          </a:bodyPr>
          <a:lstStyle/>
          <a:p>
            <a:r>
              <a:rPr lang="en-GB" dirty="0">
                <a:latin typeface="Comic Sans MS" panose="030F0702030302020204" pitchFamily="66" charset="0"/>
              </a:rPr>
              <a:t>You are unwell if you have: </a:t>
            </a:r>
          </a:p>
        </p:txBody>
      </p:sp>
      <p:sp>
        <p:nvSpPr>
          <p:cNvPr id="11" name="Content Placeholder 10"/>
          <p:cNvSpPr>
            <a:spLocks noGrp="1"/>
          </p:cNvSpPr>
          <p:nvPr>
            <p:ph sz="quarter" idx="4"/>
          </p:nvPr>
        </p:nvSpPr>
        <p:spPr>
          <a:xfrm>
            <a:off x="4819630" y="3454821"/>
            <a:ext cx="4256784" cy="2697163"/>
          </a:xfrm>
        </p:spPr>
        <p:txBody>
          <a:bodyPr>
            <a:normAutofit fontScale="40000" lnSpcReduction="20000"/>
          </a:bodyPr>
          <a:lstStyle/>
          <a:p>
            <a:pPr algn="ctr"/>
            <a:r>
              <a:rPr lang="en-GB" sz="6800" dirty="0">
                <a:latin typeface="Comic Sans MS" panose="030F0702030302020204" pitchFamily="66" charset="0"/>
              </a:rPr>
              <a:t>Cold</a:t>
            </a:r>
          </a:p>
          <a:p>
            <a:pPr algn="ctr"/>
            <a:r>
              <a:rPr lang="en-GB" sz="6800" dirty="0">
                <a:latin typeface="Comic Sans MS" panose="030F0702030302020204" pitchFamily="66" charset="0"/>
              </a:rPr>
              <a:t>Headache</a:t>
            </a:r>
          </a:p>
          <a:p>
            <a:pPr algn="ctr"/>
            <a:r>
              <a:rPr lang="en-GB" sz="6800" dirty="0">
                <a:latin typeface="Comic Sans MS" panose="030F0702030302020204" pitchFamily="66" charset="0"/>
              </a:rPr>
              <a:t>Stomach ache</a:t>
            </a:r>
          </a:p>
          <a:p>
            <a:pPr algn="ctr"/>
            <a:r>
              <a:rPr lang="en-GB" sz="6800" dirty="0">
                <a:latin typeface="Comic Sans MS" panose="030F0702030302020204" pitchFamily="66" charset="0"/>
              </a:rPr>
              <a:t>Period pains </a:t>
            </a:r>
          </a:p>
          <a:p>
            <a:pPr algn="ctr"/>
            <a:endParaRPr lang="en-GB" sz="5500" dirty="0">
              <a:latin typeface="Comic Sans MS" panose="030F0702030302020204" pitchFamily="66" charset="0"/>
            </a:endParaRPr>
          </a:p>
          <a:p>
            <a:pPr marL="0" indent="0" algn="ctr">
              <a:buNone/>
            </a:pPr>
            <a:r>
              <a:rPr lang="en-GB" sz="5500" dirty="0">
                <a:latin typeface="Comic Sans MS" panose="030F0702030302020204" pitchFamily="66" charset="0"/>
              </a:rPr>
              <a:t>You </a:t>
            </a:r>
            <a:r>
              <a:rPr lang="en-GB" sz="5500" b="1" dirty="0">
                <a:solidFill>
                  <a:schemeClr val="accent3">
                    <a:lumMod val="75000"/>
                  </a:schemeClr>
                </a:solidFill>
                <a:latin typeface="Comic Sans MS" panose="030F0702030302020204" pitchFamily="66" charset="0"/>
              </a:rPr>
              <a:t>should still </a:t>
            </a:r>
            <a:r>
              <a:rPr lang="en-GB" sz="5500" dirty="0">
                <a:latin typeface="Comic Sans MS" panose="030F0702030302020204" pitchFamily="66" charset="0"/>
              </a:rPr>
              <a:t>come to school </a:t>
            </a:r>
          </a:p>
          <a:p>
            <a:endParaRPr lang="en-GB" dirty="0">
              <a:latin typeface="Comic Sans MS" panose="030F0702030302020204" pitchFamily="66" charset="0"/>
            </a:endParaRPr>
          </a:p>
        </p:txBody>
      </p:sp>
      <p:sp>
        <p:nvSpPr>
          <p:cNvPr id="12" name="AutoShape 2" descr="Download Check Mark Tick Mark Check Royalty-Free Vector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4" descr="Download Check Mark Tick Mark Check Royalty-Free Vecto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3244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7975" y="2518527"/>
            <a:ext cx="8512496" cy="4425355"/>
          </a:xfrm>
        </p:spPr>
        <p:txBody>
          <a:bodyPr>
            <a:normAutofit fontScale="92500" lnSpcReduction="10000"/>
          </a:bodyPr>
          <a:lstStyle/>
          <a:p>
            <a:pPr marL="0" indent="0" algn="ctr">
              <a:buNone/>
            </a:pPr>
            <a:r>
              <a:rPr lang="en-GB" dirty="0">
                <a:latin typeface="Comic Sans MS" panose="030F0702030302020204" pitchFamily="66" charset="0"/>
              </a:rPr>
              <a:t>Your Form Tutors and Year Team will check in weekly with you and monitor your Attendance – this will mean that if your Attendance falls below 92% then a meeting will be held with you, your family and the Attendance Team.</a:t>
            </a:r>
          </a:p>
          <a:p>
            <a:endParaRPr lang="en-GB" dirty="0">
              <a:latin typeface="Comic Sans MS" panose="030F0702030302020204" pitchFamily="66" charset="0"/>
            </a:endParaRPr>
          </a:p>
          <a:p>
            <a:r>
              <a:rPr lang="en-GB" sz="3200" dirty="0">
                <a:latin typeface="Comic Sans MS" panose="030F0702030302020204" pitchFamily="66" charset="0"/>
              </a:rPr>
              <a:t>100%  </a:t>
            </a:r>
          </a:p>
          <a:p>
            <a:r>
              <a:rPr lang="en-GB" sz="3200" dirty="0">
                <a:latin typeface="Comic Sans MS" panose="030F0702030302020204" pitchFamily="66" charset="0"/>
              </a:rPr>
              <a:t>95- 99% </a:t>
            </a:r>
          </a:p>
          <a:p>
            <a:r>
              <a:rPr lang="en-GB" sz="3200" dirty="0">
                <a:latin typeface="Comic Sans MS" panose="030F0702030302020204" pitchFamily="66" charset="0"/>
              </a:rPr>
              <a:t>94.9- 90% </a:t>
            </a:r>
          </a:p>
          <a:p>
            <a:endParaRPr lang="en-GB" sz="3200" dirty="0">
              <a:latin typeface="Comic Sans MS" panose="030F0702030302020204" pitchFamily="66" charset="0"/>
            </a:endParaRPr>
          </a:p>
          <a:p>
            <a:r>
              <a:rPr lang="en-GB" sz="3200" dirty="0">
                <a:latin typeface="Comic Sans MS" panose="030F0702030302020204" pitchFamily="66" charset="0"/>
              </a:rPr>
              <a:t>Below 90% </a:t>
            </a:r>
          </a:p>
          <a:p>
            <a:endParaRPr lang="en-GB" dirty="0"/>
          </a:p>
        </p:txBody>
      </p:sp>
      <p:sp>
        <p:nvSpPr>
          <p:cNvPr id="3" name="Title 2"/>
          <p:cNvSpPr>
            <a:spLocks noGrp="1"/>
          </p:cNvSpPr>
          <p:nvPr>
            <p:ph type="title"/>
          </p:nvPr>
        </p:nvSpPr>
        <p:spPr/>
        <p:txBody>
          <a:bodyPr/>
          <a:lstStyle/>
          <a:p>
            <a:r>
              <a:rPr lang="en-GB" dirty="0">
                <a:solidFill>
                  <a:srgbClr val="C00000"/>
                </a:solidFill>
                <a:latin typeface="Comic Sans MS" panose="030F0702030302020204" pitchFamily="66" charset="0"/>
              </a:rPr>
              <a:t>Your responsibility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4418" y="4449887"/>
            <a:ext cx="601190" cy="562636"/>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4060221"/>
            <a:ext cx="614363" cy="574964"/>
          </a:xfrm>
          <a:prstGeom prst="rect">
            <a:avLst/>
          </a:prstGeom>
        </p:spPr>
      </p:pic>
      <p:sp>
        <p:nvSpPr>
          <p:cNvPr id="6" name="AutoShape 6" descr="Vector Emoji Yellow Neutral Face Stock Vector - Illustration of icon,  happiness: 11608806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Vector Emoji Yellow Neutral Face Stock Vector - Illustration of icon,  happiness: 116088061"/>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10" descr="Vector Emoji Yellow Neutral Face Stock Vector - Illustration of icon,  happiness: 116088061"/>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8012" y="4935133"/>
            <a:ext cx="799193" cy="799193"/>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1204" y="6114215"/>
            <a:ext cx="619187" cy="566691"/>
          </a:xfrm>
          <a:prstGeom prst="rect">
            <a:avLst/>
          </a:prstGeom>
        </p:spPr>
      </p:pic>
    </p:spTree>
    <p:extLst>
      <p:ext uri="{BB962C8B-B14F-4D97-AF65-F5344CB8AC3E}">
        <p14:creationId xmlns:p14="http://schemas.microsoft.com/office/powerpoint/2010/main" val="4252094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8175" y="491023"/>
            <a:ext cx="8229600" cy="1252728"/>
          </a:xfrm>
        </p:spPr>
        <p:txBody>
          <a:bodyPr>
            <a:normAutofit fontScale="90000"/>
          </a:bodyPr>
          <a:lstStyle/>
          <a:p>
            <a:r>
              <a:rPr lang="en-GB" b="1" dirty="0">
                <a:solidFill>
                  <a:srgbClr val="C00000"/>
                </a:solidFill>
                <a:latin typeface="Comic Sans MS" panose="030F0702030302020204" pitchFamily="66" charset="0"/>
              </a:rPr>
              <a:t>Graduated response &amp; support in school </a:t>
            </a:r>
          </a:p>
        </p:txBody>
      </p:sp>
      <p:sp>
        <p:nvSpPr>
          <p:cNvPr id="6" name="Rectangle 1"/>
          <p:cNvSpPr>
            <a:spLocks noChangeArrowheads="1"/>
          </p:cNvSpPr>
          <p:nvPr/>
        </p:nvSpPr>
        <p:spPr bwMode="auto">
          <a:xfrm>
            <a:off x="-405291" y="-89254"/>
            <a:ext cx="9740470" cy="580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Content Placeholder 1"/>
          <p:cNvSpPr>
            <a:spLocks noGrp="1"/>
          </p:cNvSpPr>
          <p:nvPr>
            <p:ph idx="1"/>
          </p:nvPr>
        </p:nvSpPr>
        <p:spPr>
          <a:xfrm>
            <a:off x="438175" y="2492896"/>
            <a:ext cx="8435280" cy="4535107"/>
          </a:xfrm>
        </p:spPr>
        <p:txBody>
          <a:bodyPr>
            <a:normAutofit/>
          </a:bodyPr>
          <a:lstStyle/>
          <a:p>
            <a:pPr marL="0" indent="0" algn="ctr">
              <a:buNone/>
            </a:pPr>
            <a:r>
              <a:rPr lang="en-GB" dirty="0">
                <a:solidFill>
                  <a:srgbClr val="FF0000"/>
                </a:solidFill>
                <a:latin typeface="Comic Sans MS" panose="030F0702030302020204" pitchFamily="66" charset="0"/>
              </a:rPr>
              <a:t>If we are concerned… </a:t>
            </a:r>
          </a:p>
          <a:p>
            <a:r>
              <a:rPr lang="en-GB" dirty="0">
                <a:latin typeface="Comic Sans MS" panose="030F0702030302020204" pitchFamily="66" charset="0"/>
              </a:rPr>
              <a:t>Your Head or Asst Head of Year will discuss with you</a:t>
            </a:r>
          </a:p>
          <a:p>
            <a:r>
              <a:rPr lang="en-GB" dirty="0">
                <a:latin typeface="Comic Sans MS" panose="030F0702030302020204" pitchFamily="66" charset="0"/>
              </a:rPr>
              <a:t>Parents/carers will be invited into school </a:t>
            </a:r>
          </a:p>
          <a:p>
            <a:r>
              <a:rPr lang="en-GB" dirty="0">
                <a:latin typeface="Comic Sans MS" panose="030F0702030302020204" pitchFamily="66" charset="0"/>
              </a:rPr>
              <a:t>You may get invited to a meeting with Ms Lawrence</a:t>
            </a:r>
          </a:p>
          <a:p>
            <a:r>
              <a:rPr lang="en-GB" dirty="0">
                <a:latin typeface="Comic Sans MS" panose="030F0702030302020204" pitchFamily="66" charset="0"/>
              </a:rPr>
              <a:t>You may get a home visit from the Attendance Team</a:t>
            </a:r>
          </a:p>
          <a:p>
            <a:endParaRPr lang="en-GB" dirty="0">
              <a:latin typeface="Comic Sans MS" panose="030F0702030302020204" pitchFamily="66" charset="0"/>
            </a:endParaRPr>
          </a:p>
          <a:p>
            <a:pPr marL="0" indent="0" algn="ctr">
              <a:buNone/>
            </a:pPr>
            <a:r>
              <a:rPr lang="en-GB" dirty="0">
                <a:solidFill>
                  <a:srgbClr val="FF0000"/>
                </a:solidFill>
                <a:latin typeface="Comic Sans MS" panose="030F0702030302020204" pitchFamily="66" charset="0"/>
              </a:rPr>
              <a:t>If we are very concerned no improvement…</a:t>
            </a:r>
          </a:p>
          <a:p>
            <a:r>
              <a:rPr lang="en-GB" dirty="0">
                <a:solidFill>
                  <a:srgbClr val="002060"/>
                </a:solidFill>
                <a:latin typeface="Comic Sans MS" panose="030F0702030302020204" pitchFamily="66" charset="0"/>
              </a:rPr>
              <a:t>You may get asked to go the LEA panel </a:t>
            </a:r>
          </a:p>
          <a:p>
            <a:r>
              <a:rPr lang="en-GB" dirty="0">
                <a:solidFill>
                  <a:srgbClr val="002060"/>
                </a:solidFill>
                <a:latin typeface="Comic Sans MS" panose="030F0702030302020204" pitchFamily="66" charset="0"/>
              </a:rPr>
              <a:t>Your family will get a fine or be prosecuted </a:t>
            </a:r>
          </a:p>
          <a:p>
            <a:pPr marL="0" indent="0" algn="ctr">
              <a:buNone/>
            </a:pPr>
            <a:endParaRPr lang="en-GB" dirty="0">
              <a:solidFill>
                <a:srgbClr val="FF0000"/>
              </a:solidFill>
            </a:endParaRPr>
          </a:p>
          <a:p>
            <a:endParaRPr lang="en-GB" dirty="0"/>
          </a:p>
          <a:p>
            <a:endParaRPr lang="en-GB" dirty="0"/>
          </a:p>
        </p:txBody>
      </p:sp>
    </p:spTree>
    <p:extLst>
      <p:ext uri="{BB962C8B-B14F-4D97-AF65-F5344CB8AC3E}">
        <p14:creationId xmlns:p14="http://schemas.microsoft.com/office/powerpoint/2010/main" val="2925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355" y="2276872"/>
            <a:ext cx="7408333" cy="4353347"/>
          </a:xfrm>
        </p:spPr>
        <p:txBody>
          <a:bodyPr>
            <a:noAutofit/>
          </a:bodyPr>
          <a:lstStyle/>
          <a:p>
            <a:pPr marL="0" indent="0">
              <a:buNone/>
            </a:pPr>
            <a:r>
              <a:rPr lang="en-GB" sz="3600" dirty="0">
                <a:solidFill>
                  <a:srgbClr val="00B050"/>
                </a:solidFill>
                <a:latin typeface="Comic Sans MS" panose="030F0702030302020204" pitchFamily="66" charset="0"/>
              </a:rPr>
              <a:t>/ present morning</a:t>
            </a:r>
          </a:p>
          <a:p>
            <a:pPr marL="0" indent="0">
              <a:buNone/>
            </a:pPr>
            <a:r>
              <a:rPr lang="en-GB" sz="3600" dirty="0">
                <a:solidFill>
                  <a:srgbClr val="00B050"/>
                </a:solidFill>
                <a:latin typeface="Comic Sans MS" panose="030F0702030302020204" pitchFamily="66" charset="0"/>
              </a:rPr>
              <a:t>\ present afternoon</a:t>
            </a:r>
          </a:p>
          <a:p>
            <a:pPr marL="0" indent="0" algn="ctr">
              <a:buNone/>
            </a:pPr>
            <a:endParaRPr lang="en-GB" sz="3600" b="1" dirty="0">
              <a:solidFill>
                <a:srgbClr val="FF0000"/>
              </a:solidFill>
              <a:latin typeface="Comic Sans MS" panose="030F0702030302020204" pitchFamily="66" charset="0"/>
            </a:endParaRPr>
          </a:p>
          <a:p>
            <a:pPr marL="0" indent="0" algn="ctr">
              <a:buNone/>
            </a:pPr>
            <a:r>
              <a:rPr lang="en-GB" sz="3600" b="1" u="sng" dirty="0">
                <a:solidFill>
                  <a:srgbClr val="FF9900"/>
                </a:solidFill>
                <a:latin typeface="Comic Sans MS" panose="030F0702030302020204" pitchFamily="66" charset="0"/>
              </a:rPr>
              <a:t>A</a:t>
            </a:r>
            <a:r>
              <a:rPr lang="en-GB" sz="3200" b="1" u="sng" dirty="0">
                <a:solidFill>
                  <a:srgbClr val="FF9900"/>
                </a:solidFill>
                <a:latin typeface="Comic Sans MS" panose="030F0702030302020204" pitchFamily="66" charset="0"/>
              </a:rPr>
              <a:t>UTHORISED</a:t>
            </a:r>
            <a:r>
              <a:rPr lang="en-GB" sz="3600" b="1" u="sng" dirty="0">
                <a:solidFill>
                  <a:srgbClr val="FF9900"/>
                </a:solidFill>
                <a:latin typeface="Comic Sans MS" panose="030F0702030302020204" pitchFamily="66" charset="0"/>
              </a:rPr>
              <a:t> ABSENCES:</a:t>
            </a:r>
            <a:r>
              <a:rPr lang="en-GB" sz="3600" u="sng" dirty="0">
                <a:solidFill>
                  <a:srgbClr val="FF9900"/>
                </a:solidFill>
                <a:latin typeface="Comic Sans MS" panose="030F0702030302020204" pitchFamily="66" charset="0"/>
              </a:rPr>
              <a:t> </a:t>
            </a:r>
          </a:p>
          <a:p>
            <a:pPr marL="0" indent="0">
              <a:buNone/>
            </a:pPr>
            <a:r>
              <a:rPr lang="en-GB" sz="3000" dirty="0">
                <a:solidFill>
                  <a:srgbClr val="FF9900"/>
                </a:solidFill>
                <a:latin typeface="Comic Sans MS" panose="030F0702030302020204" pitchFamily="66" charset="0"/>
              </a:rPr>
              <a:t>M = medical appointment </a:t>
            </a:r>
          </a:p>
          <a:p>
            <a:pPr marL="0" indent="0">
              <a:buNone/>
            </a:pPr>
            <a:r>
              <a:rPr lang="en-GB" sz="3000" dirty="0">
                <a:solidFill>
                  <a:srgbClr val="FF9900"/>
                </a:solidFill>
                <a:latin typeface="Comic Sans MS" panose="030F0702030302020204" pitchFamily="66" charset="0"/>
              </a:rPr>
              <a:t>C = authorised absence – at the headteachers discretion </a:t>
            </a:r>
          </a:p>
        </p:txBody>
      </p:sp>
      <p:sp>
        <p:nvSpPr>
          <p:cNvPr id="3" name="Title 2"/>
          <p:cNvSpPr>
            <a:spLocks noGrp="1"/>
          </p:cNvSpPr>
          <p:nvPr>
            <p:ph type="title"/>
          </p:nvPr>
        </p:nvSpPr>
        <p:spPr/>
        <p:txBody>
          <a:bodyPr/>
          <a:lstStyle/>
          <a:p>
            <a:r>
              <a:rPr lang="en-GB" b="1" dirty="0">
                <a:solidFill>
                  <a:srgbClr val="FF0000"/>
                </a:solidFill>
                <a:latin typeface="Comic Sans MS" panose="030F0702030302020204" pitchFamily="66" charset="0"/>
              </a:rPr>
              <a:t>Attendance codes</a:t>
            </a:r>
          </a:p>
        </p:txBody>
      </p:sp>
    </p:spTree>
    <p:extLst>
      <p:ext uri="{BB962C8B-B14F-4D97-AF65-F5344CB8AC3E}">
        <p14:creationId xmlns:p14="http://schemas.microsoft.com/office/powerpoint/2010/main" val="741763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1660</TotalTime>
  <Words>1016</Words>
  <Application>Microsoft Office PowerPoint</Application>
  <PresentationFormat>On-screen Show (4:3)</PresentationFormat>
  <Paragraphs>144</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Arial Black</vt:lpstr>
      <vt:lpstr>Arial Narrow</vt:lpstr>
      <vt:lpstr>Calibri</vt:lpstr>
      <vt:lpstr>Candara</vt:lpstr>
      <vt:lpstr>Comic Sans MS</vt:lpstr>
      <vt:lpstr>Franklin Gothic Demi Cond</vt:lpstr>
      <vt:lpstr>Symbol</vt:lpstr>
      <vt:lpstr>Waveform</vt:lpstr>
      <vt:lpstr>RANGE HIGH SCHOOL Attendance 2025 </vt:lpstr>
      <vt:lpstr>PowerPoint Presentation</vt:lpstr>
      <vt:lpstr>Good attendance</vt:lpstr>
      <vt:lpstr>Good attendance</vt:lpstr>
      <vt:lpstr>Did you Know?</vt:lpstr>
      <vt:lpstr> THERE IS A DIFFERENCE BETWEEN BEING UNWELL AND BEING SICK</vt:lpstr>
      <vt:lpstr>Your responsibility </vt:lpstr>
      <vt:lpstr>Graduated response &amp; support in school </vt:lpstr>
      <vt:lpstr>Attendance codes</vt:lpstr>
      <vt:lpstr>Attendance codes</vt:lpstr>
      <vt:lpstr>Punctuality </vt:lpstr>
      <vt:lpstr>Lates after register closed</vt:lpstr>
      <vt:lpstr>Register marks </vt:lpstr>
      <vt:lpstr>Holidays in term time </vt:lpstr>
      <vt:lpstr>Holidays in term time </vt:lpstr>
      <vt:lpstr>Appointments</vt:lpstr>
      <vt:lpstr>Rewards </vt:lpstr>
      <vt:lpstr>Attendance matters</vt:lpstr>
    </vt:vector>
  </TitlesOfParts>
  <Company>Range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RANGE HIGH SCHOOL Attendance 2017</dc:title>
  <dc:creator>L Dillon</dc:creator>
  <cp:lastModifiedBy>L Dillon</cp:lastModifiedBy>
  <cp:revision>78</cp:revision>
  <cp:lastPrinted>2019-11-18T08:38:34Z</cp:lastPrinted>
  <dcterms:created xsi:type="dcterms:W3CDTF">2017-09-22T10:51:23Z</dcterms:created>
  <dcterms:modified xsi:type="dcterms:W3CDTF">2025-09-09T15:40:17Z</dcterms:modified>
</cp:coreProperties>
</file>