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60" r:id="rId4"/>
    <p:sldId id="381" r:id="rId5"/>
    <p:sldId id="370" r:id="rId6"/>
    <p:sldId id="371" r:id="rId7"/>
    <p:sldId id="373" r:id="rId8"/>
    <p:sldId id="400" r:id="rId9"/>
    <p:sldId id="372" r:id="rId10"/>
    <p:sldId id="375" r:id="rId11"/>
    <p:sldId id="374" r:id="rId12"/>
    <p:sldId id="378" r:id="rId13"/>
    <p:sldId id="402" r:id="rId14"/>
    <p:sldId id="403" r:id="rId15"/>
    <p:sldId id="404" r:id="rId16"/>
    <p:sldId id="313" r:id="rId17"/>
    <p:sldId id="284" r:id="rId18"/>
    <p:sldId id="399" r:id="rId19"/>
    <p:sldId id="397" r:id="rId20"/>
    <p:sldId id="298" r:id="rId21"/>
    <p:sldId id="312" r:id="rId22"/>
    <p:sldId id="384" r:id="rId23"/>
    <p:sldId id="376" r:id="rId24"/>
    <p:sldId id="401" r:id="rId25"/>
    <p:sldId id="267" r:id="rId26"/>
    <p:sldId id="380" r:id="rId27"/>
    <p:sldId id="379" r:id="rId28"/>
    <p:sldId id="386" r:id="rId29"/>
    <p:sldId id="389" r:id="rId30"/>
    <p:sldId id="393" r:id="rId31"/>
    <p:sldId id="391" r:id="rId32"/>
    <p:sldId id="398" r:id="rId33"/>
    <p:sldId id="394" r:id="rId34"/>
    <p:sldId id="405" r:id="rId35"/>
    <p:sldId id="39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614" autoAdjust="0"/>
  </p:normalViewPr>
  <p:slideViewPr>
    <p:cSldViewPr snapToGrid="0">
      <p:cViewPr varScale="1">
        <p:scale>
          <a:sx n="68" d="100"/>
          <a:sy n="68" d="100"/>
        </p:scale>
        <p:origin x="148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E57F9-30A1-4709-92BF-99477E225C85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2C149-E150-4CB7-98BD-E6EAA51902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171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09838-6629-4DEF-BC64-062EE276BBC0}" type="datetimeFigureOut">
              <a:rPr lang="en-GB" smtClean="0"/>
              <a:t>07/10/2024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477EF-6909-4090-87AE-5021046E13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39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st\Volumes\oce\Policy Unit\Corporate Communications\Design\Job_numbers\3213 Range High School Prospectus\Powerpoint\Range Powerpoin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42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psf\Host\Volumes\oce\Policy Unit\Corporate Communications\Design\Job_numbers\3213 Range High School Prospectus\Powerpoint\Range Powerpoint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30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psf\Host\Volumes\oce\Policy Unit\Corporate Communications\Design\Job_numbers\3213 Range High School Prospectus\Powerpoint\Range Powerpoint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643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7067128" cy="392129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15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16827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4413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08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563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7643192" cy="1143000"/>
          </a:xfrm>
        </p:spPr>
        <p:txBody>
          <a:bodyPr/>
          <a:lstStyle/>
          <a:p>
            <a:r>
              <a:rPr lang="en-GB" altLang="en-US" b="1" dirty="0"/>
              <a:t>Target Grades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472608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Minimum Expected Grade - </a:t>
            </a:r>
            <a:r>
              <a:rPr lang="en-GB" sz="2400" b="1" dirty="0"/>
              <a:t>a</a:t>
            </a:r>
            <a:r>
              <a:rPr lang="en-GB" sz="2400" b="1" i="1" dirty="0"/>
              <a:t>spirational and challenging but achievable</a:t>
            </a:r>
          </a:p>
          <a:p>
            <a:pPr marL="0" indent="0">
              <a:buNone/>
            </a:pPr>
            <a:endParaRPr lang="en-GB" sz="1200" b="1" i="1" dirty="0"/>
          </a:p>
          <a:p>
            <a:r>
              <a:rPr lang="en-GB" sz="2400" b="1" dirty="0"/>
              <a:t>Based upon Year 7 CATs and KS3 teacher assessment. (No SATS data this year)</a:t>
            </a:r>
            <a:endParaRPr lang="en-GB" sz="1200" b="1" dirty="0"/>
          </a:p>
          <a:p>
            <a:pPr>
              <a:lnSpc>
                <a:spcPct val="120000"/>
              </a:lnSpc>
            </a:pPr>
            <a:r>
              <a:rPr lang="en-GB" sz="2400" dirty="0"/>
              <a:t>Expressed in terms of a GCSE grade. 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9-1 for all GCSE subjects. 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Based on a national system based on the performance of previous pupils in that subject, with the same prior attainment.</a:t>
            </a:r>
            <a:endParaRPr lang="en-GB" sz="1200" dirty="0"/>
          </a:p>
          <a:p>
            <a:pPr>
              <a:lnSpc>
                <a:spcPct val="120000"/>
              </a:lnSpc>
            </a:pPr>
            <a:r>
              <a:rPr lang="en-GB" sz="2400" dirty="0"/>
              <a:t>Will be issued 3 times per year via email.</a:t>
            </a:r>
          </a:p>
        </p:txBody>
      </p:sp>
    </p:spTree>
    <p:extLst>
      <p:ext uri="{BB962C8B-B14F-4D97-AF65-F5344CB8AC3E}">
        <p14:creationId xmlns:p14="http://schemas.microsoft.com/office/powerpoint/2010/main" val="373264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17" y="410481"/>
            <a:ext cx="7643192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Key dates this academic year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1" y="1553481"/>
            <a:ext cx="8482817" cy="474181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Year 10 Interim Card WB 18</a:t>
            </a:r>
            <a:r>
              <a:rPr lang="en-GB" b="1" baseline="30000" dirty="0"/>
              <a:t>th</a:t>
            </a:r>
            <a:r>
              <a:rPr lang="en-GB" b="1" dirty="0"/>
              <a:t> Nov 2024</a:t>
            </a:r>
          </a:p>
          <a:p>
            <a:pPr>
              <a:lnSpc>
                <a:spcPct val="150000"/>
              </a:lnSpc>
            </a:pPr>
            <a:r>
              <a:rPr lang="en-GB" b="1" dirty="0"/>
              <a:t>Year 10 Interim Card WB 3</a:t>
            </a:r>
            <a:r>
              <a:rPr lang="en-GB" b="1" baseline="30000" dirty="0"/>
              <a:t>rd</a:t>
            </a:r>
            <a:r>
              <a:rPr lang="en-GB" b="1" dirty="0"/>
              <a:t> March 2025</a:t>
            </a:r>
          </a:p>
          <a:p>
            <a:pPr>
              <a:lnSpc>
                <a:spcPct val="150000"/>
              </a:lnSpc>
            </a:pPr>
            <a:r>
              <a:rPr lang="en-GB" b="1" dirty="0"/>
              <a:t>Year 10 parents evening (online) 6</a:t>
            </a:r>
            <a:r>
              <a:rPr lang="en-GB" b="1" baseline="30000" dirty="0"/>
              <a:t>th</a:t>
            </a:r>
            <a:r>
              <a:rPr lang="en-GB" b="1" dirty="0"/>
              <a:t> March 2025</a:t>
            </a:r>
          </a:p>
          <a:p>
            <a:pPr>
              <a:lnSpc>
                <a:spcPct val="150000"/>
              </a:lnSpc>
            </a:pPr>
            <a:r>
              <a:rPr lang="en-GB" b="1" dirty="0"/>
              <a:t>Year 10 school exams WB 28</a:t>
            </a:r>
            <a:r>
              <a:rPr lang="en-GB" b="1" baseline="30000" dirty="0"/>
              <a:t>th</a:t>
            </a:r>
            <a:r>
              <a:rPr lang="en-GB" b="1" dirty="0"/>
              <a:t> April 2025</a:t>
            </a:r>
          </a:p>
          <a:p>
            <a:pPr>
              <a:lnSpc>
                <a:spcPct val="150000"/>
              </a:lnSpc>
            </a:pPr>
            <a:r>
              <a:rPr lang="en-GB" b="1" dirty="0"/>
              <a:t>Card and Full written report WB 16</a:t>
            </a:r>
            <a:r>
              <a:rPr lang="en-GB" b="1" baseline="30000" dirty="0"/>
              <a:t>th</a:t>
            </a:r>
            <a:r>
              <a:rPr lang="en-GB" b="1" dirty="0"/>
              <a:t> June 2025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THESE WILL BE SUBJECT REPORTS UNLIKE KS3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080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08" y="260203"/>
            <a:ext cx="7643192" cy="1143000"/>
          </a:xfrm>
        </p:spPr>
        <p:txBody>
          <a:bodyPr/>
          <a:lstStyle/>
          <a:p>
            <a:r>
              <a:rPr lang="en-GB" dirty="0"/>
              <a:t>Data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4902" y="450481"/>
            <a:ext cx="2558351" cy="39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/>
              <a:t>Cards include: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Attendance and punctuality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Minimum expected grades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Currently working at grade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Number based around effort and behaviour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955" t="11556" r="34096" b="7244"/>
          <a:stretch/>
        </p:blipFill>
        <p:spPr>
          <a:xfrm>
            <a:off x="588475" y="1240326"/>
            <a:ext cx="4906978" cy="53428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4418" y="1240326"/>
            <a:ext cx="2969703" cy="269692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9922" y="2943358"/>
            <a:ext cx="493553" cy="2945713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3415716" y="2943358"/>
            <a:ext cx="493553" cy="2945713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4791510" y="2943358"/>
            <a:ext cx="493553" cy="3516165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A78596-75D0-40B0-8F9B-536F60692F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38" t="54330" r="56154" b="25542"/>
          <a:stretch/>
        </p:blipFill>
        <p:spPr>
          <a:xfrm>
            <a:off x="5394121" y="5219114"/>
            <a:ext cx="3825176" cy="124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08" y="260203"/>
            <a:ext cx="7643192" cy="1143000"/>
          </a:xfrm>
        </p:spPr>
        <p:txBody>
          <a:bodyPr/>
          <a:lstStyle/>
          <a:p>
            <a:r>
              <a:rPr lang="en-GB" dirty="0"/>
              <a:t>Data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7784" y="2014384"/>
            <a:ext cx="2558351" cy="3135984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Conversation around French and Science at home</a:t>
            </a:r>
          </a:p>
          <a:p>
            <a:r>
              <a:rPr lang="en-GB" sz="2400" dirty="0"/>
              <a:t>Phone conversation or meeting with teacher/head of department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A2CBE-E09D-4B88-BE2D-117D3DE68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42" t="15070" r="53106" b="9309"/>
          <a:stretch/>
        </p:blipFill>
        <p:spPr>
          <a:xfrm>
            <a:off x="133408" y="1324992"/>
            <a:ext cx="5188912" cy="51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4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08" y="260203"/>
            <a:ext cx="7643192" cy="1143000"/>
          </a:xfrm>
        </p:spPr>
        <p:txBody>
          <a:bodyPr/>
          <a:lstStyle/>
          <a:p>
            <a:r>
              <a:rPr lang="en-GB" dirty="0"/>
              <a:t>Data cards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32902" y="1267486"/>
            <a:ext cx="2761308" cy="4858678"/>
          </a:xfrm>
        </p:spPr>
        <p:txBody>
          <a:bodyPr/>
          <a:lstStyle/>
          <a:p>
            <a:r>
              <a:rPr lang="en-GB" dirty="0"/>
              <a:t>Meeting with pastoral staff in school</a:t>
            </a:r>
          </a:p>
          <a:p>
            <a:r>
              <a:rPr lang="en-GB" dirty="0"/>
              <a:t>Support plan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82" y="1267486"/>
            <a:ext cx="4704526" cy="490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0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17" y="410481"/>
            <a:ext cx="7643192" cy="1143000"/>
          </a:xfrm>
        </p:spPr>
        <p:txBody>
          <a:bodyPr>
            <a:normAutofit/>
          </a:bodyPr>
          <a:lstStyle/>
          <a:p>
            <a:r>
              <a:rPr lang="en-GB" b="1" dirty="0"/>
              <a:t>Year 10 - Citizenship GCSE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1" y="1553481"/>
            <a:ext cx="8482817" cy="47418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Citizenship Mock exam – </a:t>
            </a:r>
            <a:r>
              <a:rPr lang="en-GB" b="1" dirty="0"/>
              <a:t>13</a:t>
            </a:r>
            <a:r>
              <a:rPr lang="en-GB" b="1" baseline="30000" dirty="0"/>
              <a:t>th</a:t>
            </a:r>
            <a:r>
              <a:rPr lang="en-GB" b="1" dirty="0"/>
              <a:t> March 2025</a:t>
            </a:r>
          </a:p>
          <a:p>
            <a:pPr>
              <a:lnSpc>
                <a:spcPct val="150000"/>
              </a:lnSpc>
            </a:pPr>
            <a:r>
              <a:rPr lang="en-GB" dirty="0"/>
              <a:t>GCSE Citizenship paper 1 – </a:t>
            </a:r>
            <a:r>
              <a:rPr lang="en-GB" b="1" dirty="0"/>
              <a:t>8</a:t>
            </a:r>
            <a:r>
              <a:rPr lang="en-GB" b="1" baseline="30000" dirty="0"/>
              <a:t>th</a:t>
            </a:r>
            <a:r>
              <a:rPr lang="en-GB" b="1" dirty="0"/>
              <a:t> May 2025</a:t>
            </a:r>
          </a:p>
          <a:p>
            <a:pPr>
              <a:lnSpc>
                <a:spcPct val="150000"/>
              </a:lnSpc>
            </a:pPr>
            <a:r>
              <a:rPr lang="en-GB" dirty="0"/>
              <a:t>GCSE Citizenship paper 2  - </a:t>
            </a:r>
            <a:r>
              <a:rPr lang="en-GB" b="1" dirty="0"/>
              <a:t>15</a:t>
            </a:r>
            <a:r>
              <a:rPr lang="en-GB" b="1" baseline="30000" dirty="0"/>
              <a:t>th</a:t>
            </a:r>
            <a:r>
              <a:rPr lang="en-GB" b="1" dirty="0"/>
              <a:t> May 2025</a:t>
            </a:r>
          </a:p>
          <a:p>
            <a:pPr>
              <a:lnSpc>
                <a:spcPct val="150000"/>
              </a:lnSpc>
            </a:pPr>
            <a:r>
              <a:rPr lang="en-GB" b="1" dirty="0"/>
              <a:t>Pupils should be recapping Theme A and B during year 10.</a:t>
            </a:r>
          </a:p>
        </p:txBody>
      </p:sp>
    </p:spTree>
    <p:extLst>
      <p:ext uri="{BB962C8B-B14F-4D97-AF65-F5344CB8AC3E}">
        <p14:creationId xmlns:p14="http://schemas.microsoft.com/office/powerpoint/2010/main" val="234237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Supporting pupils through KS4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421184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68" y="509954"/>
            <a:ext cx="88582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4000" i="0" dirty="0"/>
              <a:t>1/ How can you support your child?</a:t>
            </a:r>
            <a:br>
              <a:rPr lang="en-GB" sz="4000" i="0" dirty="0"/>
            </a:br>
            <a:r>
              <a:rPr lang="en-GB" sz="4000" dirty="0"/>
              <a:t>Attendance</a:t>
            </a:r>
            <a:endParaRPr lang="en-GB" sz="4000" i="0" dirty="0"/>
          </a:p>
        </p:txBody>
      </p:sp>
      <p:sp>
        <p:nvSpPr>
          <p:cNvPr id="5" name="AutoShape 2" descr="Peacehaven Community School - Attend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9892"/>
          <a:stretch/>
        </p:blipFill>
        <p:spPr>
          <a:xfrm>
            <a:off x="668215" y="2152356"/>
            <a:ext cx="7675685" cy="45488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215" y="3174023"/>
            <a:ext cx="74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&gt;99%</a:t>
            </a:r>
          </a:p>
        </p:txBody>
      </p:sp>
      <p:sp>
        <p:nvSpPr>
          <p:cNvPr id="4" name="AutoShape 2" descr="Haiti Maps &amp; Facts - World Atl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415562" y="3207576"/>
            <a:ext cx="747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99-95%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7182" y="3220189"/>
            <a:ext cx="747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95-90%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8802" y="3555967"/>
            <a:ext cx="747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90-85%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A4434-1CB8-4082-BE3B-532F34DE44C4}"/>
              </a:ext>
            </a:extLst>
          </p:cNvPr>
          <p:cNvSpPr txBox="1"/>
          <p:nvPr/>
        </p:nvSpPr>
        <p:spPr>
          <a:xfrm>
            <a:off x="3400422" y="3891745"/>
            <a:ext cx="747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85-80%</a:t>
            </a:r>
          </a:p>
        </p:txBody>
      </p:sp>
    </p:spTree>
    <p:extLst>
      <p:ext uri="{BB962C8B-B14F-4D97-AF65-F5344CB8AC3E}">
        <p14:creationId xmlns:p14="http://schemas.microsoft.com/office/powerpoint/2010/main" val="345116819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4000" i="0" dirty="0"/>
              <a:t>How can you support your child?</a:t>
            </a:r>
            <a:br>
              <a:rPr lang="en-GB" sz="4000" i="0" dirty="0"/>
            </a:br>
            <a:r>
              <a:rPr lang="en-GB" sz="4000" dirty="0"/>
              <a:t>Attendance</a:t>
            </a:r>
            <a:endParaRPr lang="en-GB" sz="4000" i="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 Range High School last year</a:t>
            </a:r>
          </a:p>
          <a:p>
            <a:pPr lvl="1"/>
            <a:r>
              <a:rPr lang="en-GB" dirty="0"/>
              <a:t>Pupils with more than 95% got an average grade of 6.3</a:t>
            </a:r>
          </a:p>
          <a:p>
            <a:pPr lvl="1"/>
            <a:r>
              <a:rPr lang="en-GB" dirty="0"/>
              <a:t>Pupils with between 90-95% got an average grade 5.5</a:t>
            </a:r>
          </a:p>
          <a:p>
            <a:pPr lvl="1"/>
            <a:r>
              <a:rPr lang="en-GB" dirty="0"/>
              <a:t>Nearly a grade of difference</a:t>
            </a:r>
          </a:p>
        </p:txBody>
      </p:sp>
      <p:sp>
        <p:nvSpPr>
          <p:cNvPr id="5" name="AutoShape 2" descr="Peacehaven Community School - Attend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Haiti Maps &amp; Facts - World Atl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85208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0"/>
            <a:ext cx="88582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i="0" dirty="0"/>
              <a:t>2/ Work smart</a:t>
            </a:r>
          </a:p>
        </p:txBody>
      </p:sp>
      <p:sp>
        <p:nvSpPr>
          <p:cNvPr id="3" name="Rectangle 2"/>
          <p:cNvSpPr/>
          <p:nvPr/>
        </p:nvSpPr>
        <p:spPr>
          <a:xfrm>
            <a:off x="4314825" y="571500"/>
            <a:ext cx="4572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Monotype Sorts" pitchFamily="2" charset="2"/>
              <a:buNone/>
            </a:pPr>
            <a:r>
              <a:rPr lang="en-GB" altLang="en-US" sz="2800" dirty="0"/>
              <a:t>Encourage them to: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800" dirty="0"/>
              <a:t>Use a course outline/revision checklist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800" dirty="0"/>
              <a:t>Use Class charts to manage homework set.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800" dirty="0"/>
              <a:t>HAVE A DISTRACTION FREE PLACE TO STUDY</a:t>
            </a:r>
            <a:endParaRPr lang="en-GB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517D6-45BB-447C-BE31-A1B6167A0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143000"/>
            <a:ext cx="3815666" cy="516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01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4381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5400" i="1" dirty="0">
                <a:solidFill>
                  <a:schemeClr val="accent2">
                    <a:lumMod val="75000"/>
                  </a:schemeClr>
                </a:solidFill>
              </a:rPr>
              <a:t>Welcome!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067550" cy="282257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GB" altLang="en-US" sz="4800" b="1" dirty="0">
                <a:latin typeface="Arial" charset="0"/>
                <a:cs typeface="Arial" charset="0"/>
              </a:rPr>
              <a:t>Helping your child to get the best out of </a:t>
            </a:r>
          </a:p>
          <a:p>
            <a:pPr marL="0" indent="0"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GB" altLang="en-US" sz="4800" b="1" i="1" dirty="0">
                <a:latin typeface="Arial" charset="0"/>
                <a:cs typeface="Arial" charset="0"/>
              </a:rPr>
              <a:t>KEY STAGE 4</a:t>
            </a:r>
            <a:endParaRPr lang="en-GB" altLang="en-US" sz="2400" i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13554" y="3049619"/>
            <a:ext cx="273685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GB" sz="3200" dirty="0">
                <a:latin typeface="Arial" charset="0"/>
              </a:rPr>
              <a:t>Summarise.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GB" sz="3200" dirty="0">
                <a:latin typeface="Arial" charset="0"/>
              </a:rPr>
              <a:t>Flash cards.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GB" sz="3200" dirty="0">
                <a:latin typeface="Arial" charset="0"/>
              </a:rPr>
              <a:t>Chunk it.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GB" sz="3200" dirty="0">
                <a:latin typeface="Arial" charset="0"/>
              </a:rPr>
              <a:t>Mind map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GB" sz="3200" dirty="0">
                <a:latin typeface="Arial" charset="0"/>
              </a:rPr>
              <a:t>Quiz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GB" sz="3200" dirty="0">
                <a:latin typeface="Arial" charset="0"/>
              </a:rPr>
              <a:t>Past papers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46073" y="1191492"/>
            <a:ext cx="3404322" cy="11296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altLang="en-US" sz="3200" dirty="0"/>
              <a:t>Encourage Active Revision!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" y="1191492"/>
            <a:ext cx="4006875" cy="566650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42978" y="215277"/>
            <a:ext cx="6607319" cy="9144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z="4000" dirty="0"/>
              <a:t>3/ Active and frequent revision</a:t>
            </a:r>
          </a:p>
        </p:txBody>
      </p:sp>
    </p:spTree>
    <p:extLst>
      <p:ext uri="{BB962C8B-B14F-4D97-AF65-F5344CB8AC3E}">
        <p14:creationId xmlns:p14="http://schemas.microsoft.com/office/powerpoint/2010/main" val="160395621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528222" y="49188"/>
            <a:ext cx="7643192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4/ Frequent reviewing is crucial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242E7-E57B-42D4-A61B-65B5C1E2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519" y="5187349"/>
            <a:ext cx="7067128" cy="1143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Simple wall planner or diary can make this straight forward and achievable.</a:t>
            </a:r>
          </a:p>
        </p:txBody>
      </p:sp>
      <p:sp>
        <p:nvSpPr>
          <p:cNvPr id="2" name="AutoShape 2" descr="Hacking the Forgetting Curve. An underutilized scientific theory that… | by  Harrison Lo | Medium">
            <a:extLst>
              <a:ext uri="{FF2B5EF4-FFF2-40B4-BE49-F238E27FC236}">
                <a16:creationId xmlns:a16="http://schemas.microsoft.com/office/drawing/2014/main" id="{9074B5A9-269A-4DA5-A2C5-3724562E65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A72DB8-B4C6-4291-837B-8E4D3B48D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87" y="1192187"/>
            <a:ext cx="7747422" cy="37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2244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0"/>
            <a:ext cx="88582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dirty="0"/>
              <a:t>5</a:t>
            </a:r>
            <a:r>
              <a:rPr lang="en-GB" sz="4000" i="0" dirty="0"/>
              <a:t>/ Monitor how they are doing to day?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143000"/>
            <a:ext cx="5043430" cy="2730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36" y="4197926"/>
            <a:ext cx="4965769" cy="2434200"/>
          </a:xfrm>
          <a:prstGeom prst="rect">
            <a:avLst/>
          </a:prstGeom>
        </p:spPr>
      </p:pic>
      <p:sp>
        <p:nvSpPr>
          <p:cNvPr id="7" name="Striped Right Arrow 6"/>
          <p:cNvSpPr/>
          <p:nvPr/>
        </p:nvSpPr>
        <p:spPr>
          <a:xfrm>
            <a:off x="2334510" y="5415026"/>
            <a:ext cx="1219200" cy="456235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708073" y="1468582"/>
            <a:ext cx="31034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Class charts is key to helping you keep your child organised</a:t>
            </a:r>
          </a:p>
          <a:p>
            <a:endParaRPr lang="en-GB" sz="2800" dirty="0"/>
          </a:p>
          <a:p>
            <a:r>
              <a:rPr lang="en-GB" sz="2800" dirty="0"/>
              <a:t>It lets you see how they are doing on a day to day basis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23974" y="6396335"/>
            <a:ext cx="422970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itservices@range.sefton.sch.uk</a:t>
            </a:r>
          </a:p>
        </p:txBody>
      </p:sp>
    </p:spTree>
    <p:extLst>
      <p:ext uri="{BB962C8B-B14F-4D97-AF65-F5344CB8AC3E}">
        <p14:creationId xmlns:p14="http://schemas.microsoft.com/office/powerpoint/2010/main" val="1266395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4727" y="156131"/>
            <a:ext cx="8858250" cy="96928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z="4000" dirty="0"/>
              <a:t>School website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F4D418-412E-4D9D-B22F-F166F33AE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269116"/>
            <a:ext cx="7067128" cy="131275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Key information – Exams – GCSE</a:t>
            </a:r>
          </a:p>
          <a:p>
            <a:r>
              <a:rPr lang="en-GB" dirty="0"/>
              <a:t>Timetables are currently up and revision lists to follow shortly.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569" t="11168" r="1494" b="6304"/>
          <a:stretch/>
        </p:blipFill>
        <p:spPr>
          <a:xfrm>
            <a:off x="371191" y="989603"/>
            <a:ext cx="7994210" cy="3950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9125" y="2516863"/>
            <a:ext cx="2281473" cy="488887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732638" y="1350359"/>
            <a:ext cx="934015" cy="34264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429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65019" y="5647750"/>
            <a:ext cx="8229600" cy="1143000"/>
          </a:xfrm>
        </p:spPr>
        <p:txBody>
          <a:bodyPr/>
          <a:lstStyle/>
          <a:p>
            <a:r>
              <a:rPr lang="en-GB" altLang="en-US" dirty="0"/>
              <a:t>Google classroom revision hub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773" r="13139" b="14329"/>
          <a:stretch/>
        </p:blipFill>
        <p:spPr>
          <a:xfrm>
            <a:off x="198963" y="1362221"/>
            <a:ext cx="8945037" cy="433647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84727" y="156131"/>
            <a:ext cx="885825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z="4000" dirty="0"/>
              <a:t>Study Hub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7" y="824008"/>
            <a:ext cx="8858250" cy="498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riped Right Arrow 5"/>
          <p:cNvSpPr/>
          <p:nvPr/>
        </p:nvSpPr>
        <p:spPr>
          <a:xfrm>
            <a:off x="4888523" y="3665053"/>
            <a:ext cx="1219200" cy="456235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838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78913">
            <a:off x="3102774" y="1946485"/>
            <a:ext cx="3456667" cy="3916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8788" y="4941888"/>
            <a:ext cx="820896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3200" dirty="0"/>
              <a:t>Year 10 – List finalised in the next 2 weeks and will be posted on the school website under exams.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909" y="1122218"/>
            <a:ext cx="575683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dirty="0"/>
              <a:t>Exam Board approved Revision Guides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4727" y="156131"/>
            <a:ext cx="885825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z="4000" dirty="0"/>
              <a:t>Revision guides</a:t>
            </a:r>
          </a:p>
        </p:txBody>
      </p:sp>
    </p:spTree>
    <p:extLst>
      <p:ext uri="{BB962C8B-B14F-4D97-AF65-F5344CB8AC3E}">
        <p14:creationId xmlns:p14="http://schemas.microsoft.com/office/powerpoint/2010/main" val="4192507026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471056"/>
            <a:ext cx="5716732" cy="56551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Top 5 things to take away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Get them in school as much as possible.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Good communication – use the data cards – if in doubt, get in touch!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Download class charts.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Encourage distraction free study.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Encourage them get organised  and to be active revisers.  </a:t>
            </a:r>
          </a:p>
          <a:p>
            <a:pPr marL="0" indent="0" algn="ctr">
              <a:buNone/>
            </a:pPr>
            <a:r>
              <a:rPr lang="en-GB" b="1" dirty="0"/>
              <a:t>Encourage and support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932" y="328542"/>
            <a:ext cx="2970068" cy="297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contacts for KS4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/>
              <a:t>Form tutors</a:t>
            </a:r>
          </a:p>
          <a:p>
            <a:r>
              <a:rPr lang="en-GB" b="1" dirty="0"/>
              <a:t>Head of Year – Mrs J </a:t>
            </a:r>
            <a:r>
              <a:rPr lang="en-GB" b="1" dirty="0" err="1"/>
              <a:t>Plumbley</a:t>
            </a:r>
            <a:endParaRPr lang="en-GB" b="1" dirty="0"/>
          </a:p>
          <a:p>
            <a:pPr marL="0" indent="0">
              <a:buNone/>
            </a:pPr>
            <a:r>
              <a:rPr lang="en-GB" b="1" dirty="0"/>
              <a:t>(jp@range.sefton.sch.uk)</a:t>
            </a:r>
          </a:p>
          <a:p>
            <a:r>
              <a:rPr lang="en-GB" b="1" dirty="0"/>
              <a:t>Assistant Head of Year – Mr K </a:t>
            </a:r>
            <a:r>
              <a:rPr lang="en-GB" b="1" dirty="0" err="1"/>
              <a:t>Duddridge</a:t>
            </a:r>
            <a:endParaRPr lang="en-GB" b="1" dirty="0"/>
          </a:p>
          <a:p>
            <a:pPr marL="0" indent="0">
              <a:buNone/>
            </a:pPr>
            <a:r>
              <a:rPr lang="en-GB" b="1" dirty="0"/>
              <a:t>(kdd@range.sefton.sch.uk)</a:t>
            </a:r>
          </a:p>
          <a:p>
            <a:r>
              <a:rPr lang="en-GB" dirty="0"/>
              <a:t>Mr C. Tees, Assistant Head teacher for Curriculum and Assessment</a:t>
            </a:r>
          </a:p>
          <a:p>
            <a:pPr marL="0" indent="0">
              <a:buNone/>
            </a:pPr>
            <a:r>
              <a:rPr lang="en-GB" dirty="0"/>
              <a:t>(cjt@range.sefton.sch.uk)</a:t>
            </a:r>
          </a:p>
          <a:p>
            <a:r>
              <a:rPr lang="en-GB" dirty="0"/>
              <a:t>School Mentoring Team to support students at Key Stage 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916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440" y="2175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Preparing students for life beyond Key Stage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690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84" y="498512"/>
            <a:ext cx="8028296" cy="8572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Careers Education Programme Years 10 &amp;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035" y="4100416"/>
            <a:ext cx="3041307" cy="124213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u="sng" dirty="0"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endParaRPr lang="en-GB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Team work</a:t>
            </a:r>
          </a:p>
          <a:p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Decision-making</a:t>
            </a:r>
          </a:p>
          <a:p>
            <a:pPr>
              <a:buNone/>
            </a:pPr>
            <a:endParaRPr lang="en-GB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81084" y="1839889"/>
            <a:ext cx="4174946" cy="353173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GB" sz="2100" u="sng" dirty="0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endParaRPr lang="en-GB" sz="21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500" i="1" dirty="0">
                <a:latin typeface="Calibri" panose="020F0502020204030204" pitchFamily="34" charset="0"/>
                <a:cs typeface="Calibri" panose="020F0502020204030204" pitchFamily="34" charset="0"/>
              </a:rPr>
              <a:t>Equality in the workplace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500" i="1" dirty="0">
                <a:latin typeface="Calibri" panose="020F0502020204030204" pitchFamily="34" charset="0"/>
                <a:cs typeface="Calibri" panose="020F0502020204030204" pitchFamily="34" charset="0"/>
              </a:rPr>
              <a:t>Employability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500" i="1" dirty="0">
                <a:latin typeface="Calibri" panose="020F0502020204030204" pitchFamily="34" charset="0"/>
                <a:cs typeface="Calibri" panose="020F0502020204030204" pitchFamily="34" charset="0"/>
              </a:rPr>
              <a:t>Types of employment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500" i="1" dirty="0">
                <a:latin typeface="Calibri" panose="020F0502020204030204" pitchFamily="34" charset="0"/>
                <a:cs typeface="Calibri" panose="020F0502020204030204" pitchFamily="34" charset="0"/>
              </a:rPr>
              <a:t>Employee rights and responsibilities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500" i="1" dirty="0">
                <a:latin typeface="Calibri" panose="020F0502020204030204" pitchFamily="34" charset="0"/>
                <a:cs typeface="Calibri" panose="020F0502020204030204" pitchFamily="34" charset="0"/>
              </a:rPr>
              <a:t>The changing job market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500" i="1" dirty="0">
                <a:latin typeface="Calibri" panose="020F0502020204030204" pitchFamily="34" charset="0"/>
                <a:cs typeface="Calibri" panose="020F0502020204030204" pitchFamily="34" charset="0"/>
              </a:rPr>
              <a:t>Finding and using careers’ information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500" i="1" dirty="0">
                <a:latin typeface="Calibri" panose="020F0502020204030204" pitchFamily="34" charset="0"/>
                <a:cs typeface="Calibri" panose="020F0502020204030204" pitchFamily="34" charset="0"/>
              </a:rPr>
              <a:t>Options at 16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500" i="1" dirty="0">
                <a:latin typeface="Calibri" panose="020F0502020204030204" pitchFamily="34" charset="0"/>
                <a:cs typeface="Calibri" panose="020F0502020204030204" pitchFamily="34" charset="0"/>
              </a:rPr>
              <a:t>Qualification types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500" i="1" dirty="0">
                <a:latin typeface="Calibri" panose="020F0502020204030204" pitchFamily="34" charset="0"/>
                <a:cs typeface="Calibri" panose="020F0502020204030204" pitchFamily="34" charset="0"/>
              </a:rPr>
              <a:t>The impact of criminal behaviour on employability</a:t>
            </a:r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72035" y="1860361"/>
            <a:ext cx="3041307" cy="2088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rmAutofit/>
          </a:bodyPr>
          <a:lstStyle/>
          <a:p>
            <a:pPr marL="257175" indent="-257175">
              <a:spcBef>
                <a:spcPct val="20000"/>
              </a:spcBef>
              <a:defRPr/>
            </a:pPr>
            <a:r>
              <a:rPr lang="en-GB" sz="2100" u="sng" dirty="0">
                <a:latin typeface="Calibri" panose="020F0502020204030204" pitchFamily="34" charset="0"/>
                <a:cs typeface="Calibri" panose="020F0502020204030204" pitchFamily="34" charset="0"/>
              </a:rPr>
              <a:t>Strands</a:t>
            </a:r>
            <a:endParaRPr lang="en-GB" sz="21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100" i="1" dirty="0">
                <a:latin typeface="Calibri" panose="020F0502020204030204" pitchFamily="34" charset="0"/>
                <a:cs typeface="Calibri" panose="020F0502020204030204" pitchFamily="34" charset="0"/>
              </a:rPr>
              <a:t>Self-awareness</a:t>
            </a:r>
          </a:p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100" i="1" dirty="0">
                <a:latin typeface="Calibri" panose="020F0502020204030204" pitchFamily="34" charset="0"/>
                <a:cs typeface="Calibri" panose="020F0502020204030204" pitchFamily="34" charset="0"/>
              </a:rPr>
              <a:t>Personal development</a:t>
            </a:r>
          </a:p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100" i="1" dirty="0">
                <a:latin typeface="Calibri" panose="020F0502020204030204" pitchFamily="34" charset="0"/>
                <a:cs typeface="Calibri" panose="020F0502020204030204" pitchFamily="34" charset="0"/>
              </a:rPr>
              <a:t>Career exploration</a:t>
            </a:r>
          </a:p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100" i="1" dirty="0">
                <a:latin typeface="Calibri" panose="020F0502020204030204" pitchFamily="34" charset="0"/>
                <a:cs typeface="Calibri" panose="020F0502020204030204" pitchFamily="34" charset="0"/>
              </a:rPr>
              <a:t>Career management</a:t>
            </a:r>
          </a:p>
          <a:p>
            <a:pPr marL="257175" indent="-257175">
              <a:spcBef>
                <a:spcPct val="20000"/>
              </a:spcBef>
              <a:defRPr/>
            </a:pPr>
            <a:endParaRPr lang="en-GB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0291" y="5460725"/>
            <a:ext cx="7095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8 one hour long careers’ education sessions throughout the year in year 10 and 11</a:t>
            </a:r>
          </a:p>
        </p:txBody>
      </p:sp>
    </p:spTree>
    <p:extLst>
      <p:ext uri="{BB962C8B-B14F-4D97-AF65-F5344CB8AC3E}">
        <p14:creationId xmlns:p14="http://schemas.microsoft.com/office/powerpoint/2010/main" val="362357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72562" y="620713"/>
            <a:ext cx="8088923" cy="1143000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Helping your child to get the best out of Key Stage 4 and beyond</a:t>
            </a:r>
            <a:endParaRPr lang="en-GB" altLang="en-US" i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25924" y="2148841"/>
            <a:ext cx="8135561" cy="399437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altLang="en-US" sz="3100" dirty="0"/>
              <a:t>Introduction and Importance of year 10                                	</a:t>
            </a:r>
            <a:r>
              <a:rPr lang="en-GB" altLang="en-US" sz="31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Mrs J </a:t>
            </a:r>
            <a:r>
              <a:rPr lang="en-GB" altLang="en-US" sz="3100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Plumbley</a:t>
            </a:r>
            <a:r>
              <a:rPr lang="en-GB" altLang="en-US" sz="31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GB" altLang="en-US" sz="3100" i="1" dirty="0">
                <a:latin typeface="Arial" charset="0"/>
                <a:cs typeface="Arial" charset="0"/>
              </a:rPr>
              <a:t>– Head of Year - jp@range.sefton.sch.uk</a:t>
            </a:r>
          </a:p>
          <a:p>
            <a:pPr marL="514350" indent="-514350">
              <a:buFont typeface="+mj-lt"/>
              <a:buAutoNum type="arabicPeriod"/>
            </a:pPr>
            <a:endParaRPr lang="en-GB" altLang="en-US" sz="3100" dirty="0"/>
          </a:p>
          <a:p>
            <a:pPr marL="0" indent="0">
              <a:buNone/>
            </a:pPr>
            <a:r>
              <a:rPr lang="en-GB" altLang="en-US" sz="3100" dirty="0"/>
              <a:t>2.   Curriculum, Minimum Expected Grades, Revision and study skills -                      </a:t>
            </a:r>
          </a:p>
          <a:p>
            <a:pPr marL="0" indent="0">
              <a:buNone/>
            </a:pPr>
            <a:r>
              <a:rPr lang="en-GB" altLang="en-US" sz="31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Mr C Tees - </a:t>
            </a:r>
            <a:r>
              <a:rPr lang="en-GB" altLang="en-US" sz="3100" i="1" dirty="0">
                <a:latin typeface="Arial" charset="0"/>
                <a:cs typeface="Arial" charset="0"/>
              </a:rPr>
              <a:t> Assistant Headteacher - cjt@range.sefton.sch.uk</a:t>
            </a:r>
          </a:p>
          <a:p>
            <a:pPr marL="0" indent="0">
              <a:buNone/>
            </a:pPr>
            <a:endParaRPr lang="en-GB" altLang="en-US" sz="3100" dirty="0"/>
          </a:p>
          <a:p>
            <a:pPr marL="0" indent="0">
              <a:buNone/>
            </a:pPr>
            <a:r>
              <a:rPr lang="en-GB" altLang="en-US" sz="3100" dirty="0"/>
              <a:t>3.   Careers and next steps -                          </a:t>
            </a:r>
          </a:p>
          <a:p>
            <a:pPr marL="0" indent="0">
              <a:buNone/>
            </a:pPr>
            <a:r>
              <a:rPr lang="en-GB" altLang="en-US" sz="31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Mrs G. Phillips </a:t>
            </a:r>
            <a:r>
              <a:rPr lang="en-GB" altLang="en-US" sz="3100" dirty="0">
                <a:latin typeface="Arial" charset="0"/>
                <a:cs typeface="Arial" charset="0"/>
              </a:rPr>
              <a:t>–</a:t>
            </a:r>
            <a:r>
              <a:rPr lang="en-GB" altLang="en-US" sz="31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GB" altLang="en-US" sz="3100" i="1" dirty="0">
                <a:latin typeface="Arial" charset="0"/>
                <a:cs typeface="Arial" charset="0"/>
              </a:rPr>
              <a:t>Deputy </a:t>
            </a:r>
            <a:r>
              <a:rPr lang="en-GB" altLang="en-US" sz="3100" i="1" dirty="0" err="1">
                <a:latin typeface="Arial" charset="0"/>
                <a:cs typeface="Arial" charset="0"/>
              </a:rPr>
              <a:t>Headteacher</a:t>
            </a:r>
            <a:r>
              <a:rPr lang="en-GB" altLang="en-US" sz="3100" i="1" dirty="0">
                <a:latin typeface="Arial" charset="0"/>
                <a:cs typeface="Arial" charset="0"/>
              </a:rPr>
              <a:t> – gp@range.sefton.sch.uk</a:t>
            </a:r>
          </a:p>
          <a:p>
            <a:pPr marL="514350" indent="-514350">
              <a:buFont typeface="+mj-lt"/>
              <a:buAutoNum type="arabicPeriod"/>
            </a:pPr>
            <a:endParaRPr lang="en-GB" altLang="en-US" sz="5100" dirty="0"/>
          </a:p>
        </p:txBody>
      </p:sp>
    </p:spTree>
    <p:extLst>
      <p:ext uri="{BB962C8B-B14F-4D97-AF65-F5344CB8AC3E}">
        <p14:creationId xmlns:p14="http://schemas.microsoft.com/office/powerpoint/2010/main" val="222108914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845"/>
            <a:ext cx="8209129" cy="857250"/>
          </a:xfrm>
        </p:spPr>
        <p:txBody>
          <a:bodyPr>
            <a:noAutofit/>
          </a:bodyPr>
          <a:lstStyle/>
          <a:p>
            <a:pPr algn="ctr"/>
            <a:r>
              <a:rPr lang="en-GB" sz="4050" dirty="0">
                <a:latin typeface="Calibri" panose="020F0502020204030204" pitchFamily="34" charset="0"/>
                <a:cs typeface="Calibri" panose="020F0502020204030204" pitchFamily="34" charset="0"/>
              </a:rPr>
              <a:t>Careers Fair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263" y="1264283"/>
            <a:ext cx="33808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We will have approx. 30 employers, apprenticeship provider and further education providers/university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Students visit different stalls about careers, apprenticeships and courses on offer in the North West.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5197" y="4947956"/>
            <a:ext cx="2690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End of June/start of July this year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9268" t="15465" r="65987" b="39207"/>
          <a:stretch/>
        </p:blipFill>
        <p:spPr>
          <a:xfrm>
            <a:off x="3719147" y="1675605"/>
            <a:ext cx="4921320" cy="29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21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804" y="443520"/>
            <a:ext cx="7643192" cy="857250"/>
          </a:xfrm>
        </p:spPr>
        <p:txBody>
          <a:bodyPr>
            <a:normAutofit/>
          </a:bodyPr>
          <a:lstStyle/>
          <a:p>
            <a:pPr algn="ctr"/>
            <a:r>
              <a:rPr lang="en-GB" sz="4500" dirty="0">
                <a:latin typeface="Calibri" panose="020F0502020204030204" pitchFamily="34" charset="0"/>
                <a:cs typeface="Calibri" panose="020F0502020204030204" pitchFamily="34" charset="0"/>
              </a:rPr>
              <a:t>Work experience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804" y="2038367"/>
            <a:ext cx="3572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 first week in December of Year 11 (week after their mock examinations)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Students will complete 1 week of work experience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Students are expected to self place although we can support with this.</a:t>
            </a:r>
          </a:p>
        </p:txBody>
      </p:sp>
      <p:pic>
        <p:nvPicPr>
          <p:cNvPr id="7" name="Google Shape;56;p13" descr="MPLOY-Solutions-incl Strap-RGB.jp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607169" y="1757404"/>
            <a:ext cx="3226652" cy="2709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039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804" y="443520"/>
            <a:ext cx="7643192" cy="857250"/>
          </a:xfrm>
        </p:spPr>
        <p:txBody>
          <a:bodyPr>
            <a:normAutofit/>
          </a:bodyPr>
          <a:lstStyle/>
          <a:p>
            <a:pPr algn="ctr"/>
            <a:r>
              <a:rPr lang="en-GB" sz="4500" dirty="0">
                <a:latin typeface="Calibri" panose="020F0502020204030204" pitchFamily="34" charset="0"/>
                <a:cs typeface="Calibri" panose="020F0502020204030204" pitchFamily="34" charset="0"/>
              </a:rPr>
              <a:t>Subject specific visits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32783" t="55617" r="29732" b="11749"/>
          <a:stretch>
            <a:fillRect/>
          </a:stretch>
        </p:blipFill>
        <p:spPr bwMode="auto">
          <a:xfrm>
            <a:off x="4728950" y="1961050"/>
            <a:ext cx="3990327" cy="2963195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804" y="1428850"/>
            <a:ext cx="35725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Many of our subject departments organise trips or visits by speakers to educate students about careers opportunities in their area.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For example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Trip to Jaguar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Landrover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Science visit to CERN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Visiting Artists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Visits from sports physiotherapists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063" y="5030344"/>
            <a:ext cx="386914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Pupils interested in Business sector on a visit to Princes’ Foods</a:t>
            </a:r>
          </a:p>
        </p:txBody>
      </p:sp>
    </p:spTree>
    <p:extLst>
      <p:ext uri="{BB962C8B-B14F-4D97-AF65-F5344CB8AC3E}">
        <p14:creationId xmlns:p14="http://schemas.microsoft.com/office/powerpoint/2010/main" val="3913027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500" dirty="0">
                <a:latin typeface="Calibri" panose="020F0502020204030204" pitchFamily="34" charset="0"/>
                <a:cs typeface="Calibri" panose="020F0502020204030204" pitchFamily="34" charset="0"/>
              </a:rPr>
              <a:t>One-to-one interviews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4914900" cy="3921299"/>
          </a:xfrm>
        </p:spPr>
        <p:txBody>
          <a:bodyPr>
            <a:normAutofit fontScale="92500"/>
          </a:bodyPr>
          <a:lstStyle/>
          <a:p>
            <a:r>
              <a:rPr lang="en-GB" dirty="0"/>
              <a:t>All KS4 students will have at least one meeting with our independent careers advisor during KS4. </a:t>
            </a:r>
          </a:p>
          <a:p>
            <a:r>
              <a:rPr lang="en-GB" dirty="0"/>
              <a:t>They (or you) can also request another at any time. </a:t>
            </a:r>
            <a:r>
              <a:rPr lang="en-GB" sz="2200" dirty="0"/>
              <a:t>(Through Miss Gooding, rg@range.sefton.sch.uk)</a:t>
            </a:r>
          </a:p>
        </p:txBody>
      </p:sp>
      <p:pic>
        <p:nvPicPr>
          <p:cNvPr id="6" name="Google Shape;56;p13" descr="MPLOY-Solutions-incl Strap-RGB.jp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864076" y="2204864"/>
            <a:ext cx="2330230" cy="1734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691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F20E-0DCE-4D3A-9227-7115763C3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703"/>
            <a:ext cx="7643192" cy="1143000"/>
          </a:xfrm>
        </p:spPr>
        <p:txBody>
          <a:bodyPr/>
          <a:lstStyle/>
          <a:p>
            <a:r>
              <a:rPr lang="en-GB" dirty="0"/>
              <a:t>Life after Year 11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540C1-48DB-41DB-AAAC-9605479E1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5838"/>
            <a:ext cx="7067128" cy="490047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4000"/>
              </a:lnSpc>
            </a:pPr>
            <a:r>
              <a:rPr lang="en-GB" sz="2400" b="1" dirty="0"/>
              <a:t>7 year journey!</a:t>
            </a:r>
          </a:p>
          <a:p>
            <a:pPr>
              <a:lnSpc>
                <a:spcPct val="124000"/>
              </a:lnSpc>
            </a:pPr>
            <a:r>
              <a:rPr lang="en-GB" sz="2400" dirty="0"/>
              <a:t>Encourage your child to use the careers opportunities and to start planning for life after Year 11</a:t>
            </a:r>
          </a:p>
          <a:p>
            <a:pPr>
              <a:lnSpc>
                <a:spcPct val="124000"/>
              </a:lnSpc>
            </a:pPr>
            <a:r>
              <a:rPr lang="en-GB" sz="2400" b="1" dirty="0"/>
              <a:t>Range Sixth Form </a:t>
            </a:r>
          </a:p>
          <a:p>
            <a:pPr>
              <a:lnSpc>
                <a:spcPct val="124000"/>
              </a:lnSpc>
            </a:pPr>
            <a:r>
              <a:rPr lang="en-GB" sz="2400" dirty="0"/>
              <a:t>A level (Pathway 1 – aim for grade 6+)</a:t>
            </a:r>
          </a:p>
          <a:p>
            <a:pPr>
              <a:lnSpc>
                <a:spcPct val="124000"/>
              </a:lnSpc>
            </a:pPr>
            <a:r>
              <a:rPr lang="en-GB" sz="2400" dirty="0"/>
              <a:t>Vocational (Pathway 2 – aim for grade 4/5+) and</a:t>
            </a:r>
          </a:p>
          <a:p>
            <a:pPr marL="0" indent="0">
              <a:lnSpc>
                <a:spcPct val="124000"/>
              </a:lnSpc>
              <a:buNone/>
            </a:pPr>
            <a:endParaRPr lang="en-GB" sz="2400" dirty="0"/>
          </a:p>
          <a:p>
            <a:pPr>
              <a:lnSpc>
                <a:spcPct val="124000"/>
              </a:lnSpc>
            </a:pPr>
            <a:r>
              <a:rPr lang="en-GB" sz="2400" dirty="0"/>
              <a:t>Post 16 colleges – Level 2 or Level 3 qualifications</a:t>
            </a:r>
          </a:p>
          <a:p>
            <a:pPr>
              <a:lnSpc>
                <a:spcPct val="124000"/>
              </a:lnSpc>
            </a:pPr>
            <a:r>
              <a:rPr lang="en-GB" sz="2400" dirty="0"/>
              <a:t>English and Maths November resit for those students who have not achieved Grade 4</a:t>
            </a:r>
          </a:p>
        </p:txBody>
      </p:sp>
    </p:spTree>
    <p:extLst>
      <p:ext uri="{BB962C8B-B14F-4D97-AF65-F5344CB8AC3E}">
        <p14:creationId xmlns:p14="http://schemas.microsoft.com/office/powerpoint/2010/main" val="4163852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292" y="21412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Thankyou for coming and any questions – please ask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79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Curriculum and Minimum Expected Grades </a:t>
            </a:r>
          </a:p>
        </p:txBody>
      </p:sp>
    </p:spTree>
    <p:extLst>
      <p:ext uri="{BB962C8B-B14F-4D97-AF65-F5344CB8AC3E}">
        <p14:creationId xmlns:p14="http://schemas.microsoft.com/office/powerpoint/2010/main" val="383265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99" y="0"/>
            <a:ext cx="7643192" cy="1143000"/>
          </a:xfrm>
        </p:spPr>
        <p:txBody>
          <a:bodyPr/>
          <a:lstStyle/>
          <a:p>
            <a:r>
              <a:rPr lang="en-GB" b="1" dirty="0"/>
              <a:t>Curriculum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8999" y="1254728"/>
            <a:ext cx="8208912" cy="396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400" b="1" dirty="0"/>
              <a:t>Key Stage 3 to Key Stage 4 </a:t>
            </a:r>
            <a:endParaRPr lang="en-GB" sz="3400" dirty="0"/>
          </a:p>
          <a:p>
            <a:r>
              <a:rPr lang="en-GB" sz="3400" dirty="0"/>
              <a:t>KS3 - Compulsory courses with few options. </a:t>
            </a:r>
          </a:p>
          <a:p>
            <a:r>
              <a:rPr lang="en-GB" sz="3400" dirty="0"/>
              <a:t>KS4 - Pupils are now studying subjects they have </a:t>
            </a:r>
            <a:r>
              <a:rPr lang="en-GB" sz="3400" b="1" dirty="0"/>
              <a:t>chosen </a:t>
            </a:r>
            <a:r>
              <a:rPr lang="en-GB" sz="3400" dirty="0"/>
              <a:t>and should have a strong interest and motivation to apply themselves. </a:t>
            </a:r>
          </a:p>
        </p:txBody>
      </p:sp>
    </p:spTree>
    <p:extLst>
      <p:ext uri="{BB962C8B-B14F-4D97-AF65-F5344CB8AC3E}">
        <p14:creationId xmlns:p14="http://schemas.microsoft.com/office/powerpoint/2010/main" val="205552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Curriculum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700808"/>
            <a:ext cx="8136904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Key Stage 4 </a:t>
            </a:r>
            <a:endParaRPr lang="en-GB" sz="2800" dirty="0"/>
          </a:p>
          <a:p>
            <a:r>
              <a:rPr lang="en-GB" sz="2800" dirty="0"/>
              <a:t>All GCSE’s are now weighted to terminal exams. </a:t>
            </a:r>
          </a:p>
          <a:p>
            <a:r>
              <a:rPr lang="en-GB" sz="2800" dirty="0"/>
              <a:t>Some subjects still include an element of </a:t>
            </a:r>
            <a:r>
              <a:rPr lang="en-GB" sz="2800" b="1" dirty="0"/>
              <a:t>non exam assessment</a:t>
            </a:r>
            <a:r>
              <a:rPr lang="en-GB" sz="2800" dirty="0"/>
              <a:t> (e.g., Vocational subjects,  Physical Education and Media)</a:t>
            </a:r>
          </a:p>
          <a:p>
            <a:r>
              <a:rPr lang="en-GB" sz="2800" b="1" dirty="0"/>
              <a:t>Vast majority of subjects are fully examination based sat at the end of Year 11</a:t>
            </a:r>
          </a:p>
          <a:p>
            <a:r>
              <a:rPr lang="en-GB" sz="2800" u="sng" dirty="0"/>
              <a:t>Exception of citizenship which is sat at the end of Year 10.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0" y="5609492"/>
            <a:ext cx="694592" cy="7737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1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GCSE Examinations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4429771" cy="47525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/>
              <a:t>Students will be awarded a grade from 9-1, with 9 being the highest</a:t>
            </a:r>
          </a:p>
          <a:p>
            <a:r>
              <a:rPr lang="en-GB" dirty="0"/>
              <a:t>No tiers for GCSE English Language and Literature</a:t>
            </a:r>
          </a:p>
          <a:p>
            <a:r>
              <a:rPr lang="en-GB" b="1" dirty="0"/>
              <a:t>Tiers (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foundation</a:t>
            </a:r>
            <a:r>
              <a:rPr lang="en-GB" b="1" dirty="0"/>
              <a:t> and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higher</a:t>
            </a:r>
            <a:r>
              <a:rPr lang="en-GB" b="1" dirty="0"/>
              <a:t>) for GCSE Maths, MFL and Science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4" descr="GCSE 9 to 1 grades: a brief guide for parents - The Ofqual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15" y="1497064"/>
            <a:ext cx="4129475" cy="51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22630" y="3539734"/>
            <a:ext cx="465993" cy="25937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39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GCSE Examinations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4429771" cy="47525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/>
              <a:t>Students will be awarded a grade from 9-1, with 9 being the highest</a:t>
            </a:r>
          </a:p>
          <a:p>
            <a:r>
              <a:rPr lang="en-GB" dirty="0"/>
              <a:t>No tiers for GCSE English Language and Literature</a:t>
            </a:r>
          </a:p>
          <a:p>
            <a:r>
              <a:rPr lang="en-GB" b="1" dirty="0"/>
              <a:t>Tiers (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foundation</a:t>
            </a:r>
            <a:r>
              <a:rPr lang="en-GB" b="1" dirty="0"/>
              <a:t> and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higher</a:t>
            </a:r>
            <a:r>
              <a:rPr lang="en-GB" b="1" dirty="0"/>
              <a:t>) for GCSE Maths, MFL and Science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4" descr="GCSE 9 to 1 grades: a brief guide for parents - The Ofqual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15" y="1497064"/>
            <a:ext cx="4129475" cy="51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22630" y="2136531"/>
            <a:ext cx="465993" cy="2102922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16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Implications for Y10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147248" cy="4353347"/>
          </a:xfrm>
        </p:spPr>
        <p:txBody>
          <a:bodyPr>
            <a:normAutofit fontScale="92500" lnSpcReduction="20000"/>
          </a:bodyPr>
          <a:lstStyle/>
          <a:p>
            <a:r>
              <a:rPr lang="en-GB" sz="3600" dirty="0"/>
              <a:t>Internal assessments are our only diagnostic opportunity – </a:t>
            </a:r>
            <a:r>
              <a:rPr lang="en-GB" sz="3600" u="sng" dirty="0"/>
              <a:t>need to take any school exams or formal assessments seriously. </a:t>
            </a:r>
          </a:p>
          <a:p>
            <a:r>
              <a:rPr lang="en-GB" sz="3600" dirty="0"/>
              <a:t>These are the main measure of progress. </a:t>
            </a:r>
          </a:p>
          <a:p>
            <a:r>
              <a:rPr lang="en-GB" sz="3600" dirty="0"/>
              <a:t>There is also much more material to revise than before for the final examinations.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30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</TotalTime>
  <Words>1265</Words>
  <Application>Microsoft Office PowerPoint</Application>
  <PresentationFormat>On-screen Show (4:3)</PresentationFormat>
  <Paragraphs>177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Monotype Sorts</vt:lpstr>
      <vt:lpstr>Wingdings</vt:lpstr>
      <vt:lpstr>Office Theme</vt:lpstr>
      <vt:lpstr>PowerPoint Presentation</vt:lpstr>
      <vt:lpstr>Welcome!</vt:lpstr>
      <vt:lpstr>Helping your child to get the best out of Key Stage 4 and beyond</vt:lpstr>
      <vt:lpstr>Curriculum and Minimum Expected Grades </vt:lpstr>
      <vt:lpstr>Curriculum</vt:lpstr>
      <vt:lpstr>Curriculum</vt:lpstr>
      <vt:lpstr>GCSE Examinations</vt:lpstr>
      <vt:lpstr>GCSE Examinations</vt:lpstr>
      <vt:lpstr>Implications for Y10 </vt:lpstr>
      <vt:lpstr>Target Grades</vt:lpstr>
      <vt:lpstr>Key dates this academic year</vt:lpstr>
      <vt:lpstr>Data cards</vt:lpstr>
      <vt:lpstr>Data cards</vt:lpstr>
      <vt:lpstr>Data cards</vt:lpstr>
      <vt:lpstr>Year 10 - Citizenship GCSE</vt:lpstr>
      <vt:lpstr>Supporting pupils through KS4</vt:lpstr>
      <vt:lpstr>1/ How can you support your child? Attendance</vt:lpstr>
      <vt:lpstr>How can you support your child? Attendance</vt:lpstr>
      <vt:lpstr>2/ Work smart</vt:lpstr>
      <vt:lpstr>PowerPoint Presentation</vt:lpstr>
      <vt:lpstr>4/ Frequent reviewing is crucial</vt:lpstr>
      <vt:lpstr>5/ Monitor how they are doing to day?</vt:lpstr>
      <vt:lpstr>PowerPoint Presentation</vt:lpstr>
      <vt:lpstr>Google classroom revision hub</vt:lpstr>
      <vt:lpstr>PowerPoint Presentation</vt:lpstr>
      <vt:lpstr>PowerPoint Presentation</vt:lpstr>
      <vt:lpstr>Key contacts for KS4</vt:lpstr>
      <vt:lpstr>Preparing students for life beyond Key Stage 4</vt:lpstr>
      <vt:lpstr>Careers Education Programme Years 10 &amp; 11</vt:lpstr>
      <vt:lpstr>Careers Fair</vt:lpstr>
      <vt:lpstr>Work experience</vt:lpstr>
      <vt:lpstr>Subject specific visits</vt:lpstr>
      <vt:lpstr>One-to-one interviews</vt:lpstr>
      <vt:lpstr>Life after Year 11 </vt:lpstr>
      <vt:lpstr>Thankyou for coming and any questions – please ask</vt:lpstr>
    </vt:vector>
  </TitlesOfParts>
  <Company>One Connect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Sergeant, Anthony</dc:creator>
  <cp:lastModifiedBy>C Tees</cp:lastModifiedBy>
  <cp:revision>127</cp:revision>
  <cp:lastPrinted>2022-10-10T16:28:00Z</cp:lastPrinted>
  <dcterms:created xsi:type="dcterms:W3CDTF">2013-08-29T12:50:55Z</dcterms:created>
  <dcterms:modified xsi:type="dcterms:W3CDTF">2024-10-07T18:00:21Z</dcterms:modified>
</cp:coreProperties>
</file>