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8" r:id="rId3"/>
    <p:sldId id="260" r:id="rId4"/>
    <p:sldId id="381" r:id="rId5"/>
    <p:sldId id="370" r:id="rId6"/>
    <p:sldId id="371" r:id="rId7"/>
    <p:sldId id="372" r:id="rId8"/>
    <p:sldId id="373" r:id="rId9"/>
    <p:sldId id="400" r:id="rId10"/>
    <p:sldId id="375" r:id="rId11"/>
    <p:sldId id="378" r:id="rId12"/>
    <p:sldId id="374" r:id="rId13"/>
    <p:sldId id="313" r:id="rId14"/>
    <p:sldId id="379" r:id="rId15"/>
    <p:sldId id="284" r:id="rId16"/>
    <p:sldId id="399" r:id="rId17"/>
    <p:sldId id="397" r:id="rId18"/>
    <p:sldId id="267" r:id="rId19"/>
    <p:sldId id="384" r:id="rId20"/>
    <p:sldId id="376" r:id="rId21"/>
    <p:sldId id="382" r:id="rId22"/>
    <p:sldId id="385" r:id="rId23"/>
    <p:sldId id="286" r:id="rId24"/>
    <p:sldId id="401" r:id="rId25"/>
    <p:sldId id="298" r:id="rId26"/>
    <p:sldId id="312" r:id="rId27"/>
    <p:sldId id="380" r:id="rId28"/>
    <p:sldId id="386" r:id="rId29"/>
    <p:sldId id="389" r:id="rId30"/>
    <p:sldId id="393" r:id="rId31"/>
    <p:sldId id="391" r:id="rId32"/>
    <p:sldId id="398" r:id="rId33"/>
    <p:sldId id="394" r:id="rId34"/>
    <p:sldId id="39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14" autoAdjust="0"/>
  </p:normalViewPr>
  <p:slideViewPr>
    <p:cSldViewPr snapToGrid="0">
      <p:cViewPr varScale="1">
        <p:scale>
          <a:sx n="109" d="100"/>
          <a:sy n="109" d="100"/>
        </p:scale>
        <p:origin x="31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E57F9-30A1-4709-92BF-99477E225C85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2C149-E150-4CB7-98BD-E6EAA51902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171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09838-6629-4DEF-BC64-062EE276BBC0}" type="datetimeFigureOut">
              <a:rPr lang="en-GB" smtClean="0"/>
              <a:t>09/10/2023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477EF-6909-4090-87AE-5021046E136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396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psf\Host\Volumes\oce\Policy Unit\Corporate Communications\Design\Job_numbers\3213 Range High School Prospectus\Powerpoint\Range Powerpoin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42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psf\Host\Volumes\oce\Policy Unit\Corporate Communications\Design\Job_numbers\3213 Range High School Prospectus\Powerpoint\Range Powerpoint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300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Host\Volumes\oce\Policy Unit\Corporate Communications\Design\Job_numbers\3213 Range High School Prospectus\Powerpoint\Range Powerpoint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643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7067128" cy="3921299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15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168276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4413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08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5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7643192" cy="1143000"/>
          </a:xfrm>
        </p:spPr>
        <p:txBody>
          <a:bodyPr/>
          <a:lstStyle/>
          <a:p>
            <a:r>
              <a:rPr lang="en-GB" altLang="en-US" b="1" dirty="0"/>
              <a:t>Target Grades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5472608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Minimum Expected Grade - </a:t>
            </a:r>
            <a:r>
              <a:rPr lang="en-GB" sz="2400" b="1" dirty="0"/>
              <a:t>a</a:t>
            </a:r>
            <a:r>
              <a:rPr lang="en-GB" sz="2400" b="1" i="1" dirty="0"/>
              <a:t>spirational and </a:t>
            </a:r>
            <a:r>
              <a:rPr lang="en-GB" sz="2400" b="1" i="1" dirty="0" smtClean="0"/>
              <a:t>challenging but achievable</a:t>
            </a:r>
            <a:endParaRPr lang="en-GB" sz="2400" b="1" i="1" dirty="0"/>
          </a:p>
          <a:p>
            <a:pPr marL="0" indent="0">
              <a:buNone/>
            </a:pPr>
            <a:endParaRPr lang="en-GB" sz="1200" b="1" i="1" dirty="0"/>
          </a:p>
          <a:p>
            <a:r>
              <a:rPr lang="en-GB" sz="2400" b="1" dirty="0"/>
              <a:t>Based upon </a:t>
            </a:r>
            <a:r>
              <a:rPr lang="en-GB" sz="2400" b="1" dirty="0" smtClean="0"/>
              <a:t>Year 7 CATs</a:t>
            </a:r>
            <a:r>
              <a:rPr lang="en-GB" sz="2400" b="1" dirty="0"/>
              <a:t> </a:t>
            </a:r>
            <a:r>
              <a:rPr lang="en-GB" sz="2400" b="1" dirty="0" smtClean="0"/>
              <a:t>and KS3 teacher assessment. (No SATS data this year)</a:t>
            </a:r>
            <a:endParaRPr lang="en-GB" sz="1200" b="1" dirty="0"/>
          </a:p>
          <a:p>
            <a:pPr>
              <a:lnSpc>
                <a:spcPct val="120000"/>
              </a:lnSpc>
            </a:pPr>
            <a:r>
              <a:rPr lang="en-GB" sz="2400" dirty="0" smtClean="0"/>
              <a:t>Expressed </a:t>
            </a:r>
            <a:r>
              <a:rPr lang="en-GB" sz="2400" dirty="0"/>
              <a:t>in terms of a GCSE grade. </a:t>
            </a:r>
          </a:p>
          <a:p>
            <a:pPr>
              <a:lnSpc>
                <a:spcPct val="120000"/>
              </a:lnSpc>
            </a:pPr>
            <a:r>
              <a:rPr lang="en-GB" sz="2400" dirty="0"/>
              <a:t>9-1 for all GCSE subjects. </a:t>
            </a:r>
          </a:p>
          <a:p>
            <a:pPr>
              <a:lnSpc>
                <a:spcPct val="120000"/>
              </a:lnSpc>
            </a:pPr>
            <a:r>
              <a:rPr lang="en-GB" sz="2400" dirty="0"/>
              <a:t>Based on a national system based on the performance of previous pupils in that subject, with the same prior attainment.</a:t>
            </a:r>
            <a:endParaRPr lang="en-GB" sz="1200" dirty="0"/>
          </a:p>
          <a:p>
            <a:pPr>
              <a:lnSpc>
                <a:spcPct val="120000"/>
              </a:lnSpc>
            </a:pPr>
            <a:r>
              <a:rPr lang="en-GB" sz="2400" dirty="0"/>
              <a:t>Will be issued after half term via the interim card</a:t>
            </a:r>
            <a:r>
              <a:rPr lang="en-GB" sz="24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GB" sz="2400" dirty="0" smtClean="0"/>
              <a:t>IF YOU HAVE ISSUES – PLEASE GET IN TOUCH</a:t>
            </a:r>
            <a:r>
              <a:rPr lang="en-GB" sz="2400" dirty="0" smtClean="0"/>
              <a:t> 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7326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08" y="260203"/>
            <a:ext cx="7643192" cy="1143000"/>
          </a:xfrm>
        </p:spPr>
        <p:txBody>
          <a:bodyPr/>
          <a:lstStyle/>
          <a:p>
            <a:r>
              <a:rPr lang="en-GB" dirty="0" smtClean="0"/>
              <a:t>Data cards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8238" y="1480404"/>
            <a:ext cx="2909456" cy="3921299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Cards are key for highlighting issues </a:t>
            </a:r>
          </a:p>
          <a:p>
            <a:endParaRPr lang="en-GB" dirty="0"/>
          </a:p>
          <a:p>
            <a:r>
              <a:rPr lang="en-GB" dirty="0" smtClean="0"/>
              <a:t>Attendance and punctuality will be in bands</a:t>
            </a:r>
            <a:endParaRPr lang="en-GB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138074"/>
              </p:ext>
            </p:extLst>
          </p:nvPr>
        </p:nvGraphicFramePr>
        <p:xfrm>
          <a:off x="344488" y="1670050"/>
          <a:ext cx="4554537" cy="497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3" imgW="4552616" imgH="4972027" progId="Word.Document.12">
                  <p:embed/>
                </p:oleObj>
              </mc:Choice>
              <mc:Fallback>
                <p:oleObj name="Document" r:id="rId3" imgW="4552616" imgH="49720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488" y="1670050"/>
                        <a:ext cx="4554537" cy="497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55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17" y="410481"/>
            <a:ext cx="7643192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Key dates </a:t>
            </a:r>
            <a:r>
              <a:rPr lang="en-GB" b="1" dirty="0" smtClean="0"/>
              <a:t>this academic year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91" y="1553481"/>
            <a:ext cx="8482817" cy="474181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Year 10 Interim Card WB 8</a:t>
            </a:r>
            <a:r>
              <a:rPr lang="en-GB" b="1" baseline="30000" dirty="0" smtClean="0"/>
              <a:t>th</a:t>
            </a:r>
            <a:r>
              <a:rPr lang="en-GB" b="1" dirty="0" smtClean="0"/>
              <a:t> </a:t>
            </a:r>
            <a:r>
              <a:rPr lang="en-GB" b="1" dirty="0"/>
              <a:t>Nov </a:t>
            </a:r>
            <a:r>
              <a:rPr lang="en-GB" b="1" dirty="0" smtClean="0"/>
              <a:t>2023</a:t>
            </a:r>
            <a:endParaRPr lang="en-GB" b="1" dirty="0"/>
          </a:p>
          <a:p>
            <a:pPr>
              <a:lnSpc>
                <a:spcPct val="150000"/>
              </a:lnSpc>
            </a:pPr>
            <a:r>
              <a:rPr lang="en-GB" b="1" dirty="0"/>
              <a:t>Year 10 Interim Card WB </a:t>
            </a:r>
            <a:r>
              <a:rPr lang="en-GB" b="1" dirty="0" smtClean="0"/>
              <a:t>27</a:t>
            </a:r>
            <a:r>
              <a:rPr lang="en-GB" b="1" baseline="30000" dirty="0" smtClean="0"/>
              <a:t>th</a:t>
            </a:r>
            <a:r>
              <a:rPr lang="en-GB" b="1" dirty="0" smtClean="0"/>
              <a:t> </a:t>
            </a:r>
            <a:r>
              <a:rPr lang="en-GB" b="1" dirty="0"/>
              <a:t>Feb </a:t>
            </a:r>
            <a:r>
              <a:rPr lang="en-GB" b="1" dirty="0" smtClean="0"/>
              <a:t>2023</a:t>
            </a:r>
            <a:endParaRPr lang="en-GB" b="1" dirty="0"/>
          </a:p>
          <a:p>
            <a:pPr>
              <a:lnSpc>
                <a:spcPct val="150000"/>
              </a:lnSpc>
            </a:pPr>
            <a:r>
              <a:rPr lang="en-GB" b="1" dirty="0" smtClean="0"/>
              <a:t>Year 10 parents evening 9</a:t>
            </a:r>
            <a:r>
              <a:rPr lang="en-GB" b="1" baseline="30000" dirty="0" smtClean="0"/>
              <a:t>th</a:t>
            </a:r>
            <a:r>
              <a:rPr lang="en-GB" b="1" dirty="0" smtClean="0"/>
              <a:t> March 2023</a:t>
            </a:r>
          </a:p>
          <a:p>
            <a:pPr>
              <a:lnSpc>
                <a:spcPct val="150000"/>
              </a:lnSpc>
            </a:pPr>
            <a:r>
              <a:rPr lang="en-GB" b="1" dirty="0"/>
              <a:t>Year 10 school exams WB 24</a:t>
            </a:r>
            <a:r>
              <a:rPr lang="en-GB" b="1" baseline="30000" dirty="0"/>
              <a:t>th</a:t>
            </a:r>
            <a:r>
              <a:rPr lang="en-GB" b="1" dirty="0"/>
              <a:t> April </a:t>
            </a:r>
            <a:r>
              <a:rPr lang="en-GB" b="1" dirty="0" smtClean="0"/>
              <a:t>2023</a:t>
            </a:r>
          </a:p>
          <a:p>
            <a:pPr>
              <a:lnSpc>
                <a:spcPct val="150000"/>
              </a:lnSpc>
            </a:pPr>
            <a:r>
              <a:rPr lang="en-GB" b="1" dirty="0" smtClean="0"/>
              <a:t>Card and Full </a:t>
            </a:r>
            <a:r>
              <a:rPr lang="en-GB" b="1" dirty="0"/>
              <a:t>written report WB </a:t>
            </a:r>
            <a:r>
              <a:rPr lang="en-GB" b="1" dirty="0" smtClean="0"/>
              <a:t>5</a:t>
            </a:r>
            <a:r>
              <a:rPr lang="en-GB" b="1" baseline="30000" dirty="0" smtClean="0"/>
              <a:t>th</a:t>
            </a:r>
            <a:r>
              <a:rPr lang="en-GB" b="1" dirty="0" smtClean="0"/>
              <a:t> June </a:t>
            </a:r>
            <a:r>
              <a:rPr lang="en-GB" b="1" dirty="0" smtClean="0"/>
              <a:t>2023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1" dirty="0" smtClean="0"/>
              <a:t>THESE WILL BE SUBJECT REPORTS UNLIKE KS3</a:t>
            </a:r>
            <a:endParaRPr lang="en-GB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b="1" dirty="0" smtClean="0"/>
              <a:t>These are staff deadlines so you will expect the cards and reports around a week after.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0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 smtClean="0"/>
              <a:t>Supporting pupils through KS4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211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contacts for KS4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Form tutors</a:t>
            </a:r>
          </a:p>
          <a:p>
            <a:r>
              <a:rPr lang="en-GB" dirty="0" smtClean="0"/>
              <a:t>Head of Year – Ms N Wilson</a:t>
            </a:r>
          </a:p>
          <a:p>
            <a:pPr marL="0" indent="0">
              <a:buNone/>
            </a:pPr>
            <a:r>
              <a:rPr lang="en-GB" dirty="0" smtClean="0"/>
              <a:t>(nw@range.sefton.sch.uk)</a:t>
            </a:r>
          </a:p>
          <a:p>
            <a:r>
              <a:rPr lang="en-GB" dirty="0" smtClean="0"/>
              <a:t>Assistant Head of Year – Mr J Wilson</a:t>
            </a:r>
          </a:p>
          <a:p>
            <a:pPr marL="0" indent="0">
              <a:buNone/>
            </a:pPr>
            <a:r>
              <a:rPr lang="en-GB" dirty="0" smtClean="0"/>
              <a:t>(jcw@range.sefton.sch.uk)</a:t>
            </a:r>
          </a:p>
          <a:p>
            <a:r>
              <a:rPr lang="en-GB" dirty="0" smtClean="0"/>
              <a:t>Mr C. Tees, Assistant </a:t>
            </a:r>
            <a:r>
              <a:rPr lang="en-GB" dirty="0" err="1" smtClean="0"/>
              <a:t>Headteacher</a:t>
            </a:r>
            <a:r>
              <a:rPr lang="en-GB" dirty="0" smtClean="0"/>
              <a:t> for Curriculum and Assessment</a:t>
            </a:r>
          </a:p>
          <a:p>
            <a:r>
              <a:rPr lang="en-GB" dirty="0"/>
              <a:t>S</a:t>
            </a:r>
            <a:r>
              <a:rPr lang="en-GB" dirty="0" smtClean="0"/>
              <a:t>chool Mentoring </a:t>
            </a:r>
            <a:r>
              <a:rPr lang="en-GB" dirty="0"/>
              <a:t>T</a:t>
            </a:r>
            <a:r>
              <a:rPr lang="en-GB" dirty="0" smtClean="0"/>
              <a:t>eam to support students at Key Stage 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49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268" y="509954"/>
            <a:ext cx="88582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4000" i="0" dirty="0"/>
              <a:t>How can you support your child</a:t>
            </a:r>
            <a:r>
              <a:rPr lang="en-GB" sz="4000" i="0" dirty="0" smtClean="0"/>
              <a:t>?</a:t>
            </a:r>
            <a:br>
              <a:rPr lang="en-GB" sz="4000" i="0" dirty="0" smtClean="0"/>
            </a:br>
            <a:r>
              <a:rPr lang="en-GB" sz="4000" dirty="0" smtClean="0"/>
              <a:t>Attendance</a:t>
            </a:r>
            <a:endParaRPr lang="en-GB" sz="4000" i="0" dirty="0"/>
          </a:p>
        </p:txBody>
      </p:sp>
      <p:sp>
        <p:nvSpPr>
          <p:cNvPr id="5" name="AutoShape 2" descr="Peacehaven Community School - Attenda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5" y="1652954"/>
            <a:ext cx="7675685" cy="5048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215" y="3174023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&gt;99%</a:t>
            </a:r>
            <a:endParaRPr lang="en-GB" dirty="0"/>
          </a:p>
        </p:txBody>
      </p:sp>
      <p:sp>
        <p:nvSpPr>
          <p:cNvPr id="4" name="AutoShape 2" descr="Haiti Maps &amp; Facts - World Atl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415562" y="3207576"/>
            <a:ext cx="747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99-95%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077182" y="3220189"/>
            <a:ext cx="747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95-90%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738802" y="3555967"/>
            <a:ext cx="747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90-85%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168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sz="4000" i="0" dirty="0"/>
              <a:t>How can you support your child</a:t>
            </a:r>
            <a:r>
              <a:rPr lang="en-GB" sz="4000" i="0" dirty="0" smtClean="0"/>
              <a:t>?</a:t>
            </a:r>
            <a:br>
              <a:rPr lang="en-GB" sz="4000" i="0" dirty="0" smtClean="0"/>
            </a:br>
            <a:r>
              <a:rPr lang="en-GB" sz="4000" dirty="0" smtClean="0"/>
              <a:t>Attendance</a:t>
            </a:r>
            <a:endParaRPr lang="en-GB" sz="4000" i="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 Range High School last year</a:t>
            </a:r>
          </a:p>
          <a:p>
            <a:pPr lvl="1"/>
            <a:r>
              <a:rPr lang="en-GB" dirty="0" smtClean="0"/>
              <a:t>Pupils with more than 95% got an average grade of 6.3</a:t>
            </a:r>
          </a:p>
          <a:p>
            <a:pPr lvl="1"/>
            <a:r>
              <a:rPr lang="en-GB" dirty="0" smtClean="0"/>
              <a:t>Pupils with between 90-95% got an average grade 5.5</a:t>
            </a:r>
          </a:p>
          <a:p>
            <a:pPr lvl="1"/>
            <a:r>
              <a:rPr lang="en-GB" dirty="0" smtClean="0"/>
              <a:t>Almost a full grade in difference on average </a:t>
            </a:r>
            <a:endParaRPr lang="en-GB" dirty="0"/>
          </a:p>
        </p:txBody>
      </p:sp>
      <p:sp>
        <p:nvSpPr>
          <p:cNvPr id="5" name="AutoShape 2" descr="Peacehaven Community School - Attenda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Haiti Maps &amp; Facts - World Atl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852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0"/>
            <a:ext cx="88582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i="0" dirty="0"/>
              <a:t>How can you support your child?</a:t>
            </a:r>
          </a:p>
        </p:txBody>
      </p:sp>
      <p:pic>
        <p:nvPicPr>
          <p:cNvPr id="4" name="Picture 3" descr="\\adminsan01\users\td\Desktop\Inner Drive\7-ways-that-parents-can-help-Survival-Guide-to-Revisio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264" y="1071819"/>
            <a:ext cx="3744912" cy="561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465927" y="1277274"/>
            <a:ext cx="4572000" cy="49182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en-GB" altLang="en-US" sz="2800" b="1" u="sng" dirty="0" smtClean="0"/>
              <a:t>Get </a:t>
            </a:r>
            <a:r>
              <a:rPr lang="en-GB" altLang="en-US" sz="2800" b="1" u="sng" dirty="0"/>
              <a:t>them organised! </a:t>
            </a:r>
            <a:endParaRPr lang="en-GB" altLang="en-US" sz="2800" b="1" u="sng" dirty="0" smtClean="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en-GB" altLang="en-US" sz="2800" b="1" u="sng" dirty="0" smtClean="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en-GB" altLang="en-US" sz="2800" dirty="0" smtClean="0"/>
              <a:t>Encourage them to: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Use a </a:t>
            </a:r>
            <a:r>
              <a:rPr lang="en-GB" altLang="en-US" sz="2800" dirty="0"/>
              <a:t>course outline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Keep school notes organised.</a:t>
            </a:r>
            <a:endParaRPr lang="en-GB" altLang="en-US" sz="28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Review work regularly</a:t>
            </a:r>
            <a:r>
              <a:rPr lang="en-GB" altLang="en-US" sz="2800" dirty="0"/>
              <a:t>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Use Class charts to manage homework </a:t>
            </a:r>
            <a:r>
              <a:rPr lang="en-GB" altLang="en-US" sz="2800" dirty="0"/>
              <a:t>set.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Use the revision resources provided by school.</a:t>
            </a:r>
            <a:endParaRPr lang="en-GB" altLang="en-US" sz="28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Get </a:t>
            </a:r>
            <a:r>
              <a:rPr lang="en-GB" altLang="en-US" sz="2800" dirty="0"/>
              <a:t>books or </a:t>
            </a:r>
            <a:r>
              <a:rPr lang="en-GB" altLang="en-US" sz="2800" dirty="0" smtClean="0"/>
              <a:t>equipment for their courses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 smtClean="0"/>
              <a:t>HAVE A DISTRACTION FREE PLACE TO STUDY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89401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8913">
            <a:off x="3102774" y="1946485"/>
            <a:ext cx="3456667" cy="3916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8788" y="4941888"/>
            <a:ext cx="820896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200" dirty="0"/>
              <a:t>Year 10 – List </a:t>
            </a:r>
            <a:r>
              <a:rPr lang="en-GB" sz="3200" dirty="0" smtClean="0"/>
              <a:t>finalised in the next 2 weeks and online order form will go out to parents.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30909" y="1122218"/>
            <a:ext cx="575683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/>
              <a:t>Exam Board approved Revision Guides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4727" y="156131"/>
            <a:ext cx="885825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z="4000" dirty="0" smtClean="0"/>
              <a:t>How can you support your child?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925070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0"/>
            <a:ext cx="88582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i="0" dirty="0"/>
              <a:t>How can you support your child?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143000"/>
            <a:ext cx="5043430" cy="2730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36" y="4197926"/>
            <a:ext cx="4965769" cy="2434200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>
          <a:xfrm>
            <a:off x="2334510" y="5415026"/>
            <a:ext cx="1219200" cy="456235"/>
          </a:xfrm>
          <a:prstGeom prst="strip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708073" y="1468582"/>
            <a:ext cx="3103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Class charts is key to helping you keep your child organised</a:t>
            </a:r>
          </a:p>
          <a:p>
            <a:endParaRPr lang="en-GB" sz="2800" dirty="0"/>
          </a:p>
          <a:p>
            <a:r>
              <a:rPr lang="en-GB" sz="2800" dirty="0" smtClean="0"/>
              <a:t>It lets you see how they are doing on a day to day basis 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623974" y="6396335"/>
            <a:ext cx="4229707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itservices@range.sefton.sch.uk</a:t>
            </a:r>
          </a:p>
        </p:txBody>
      </p:sp>
    </p:spTree>
    <p:extLst>
      <p:ext uri="{BB962C8B-B14F-4D97-AF65-F5344CB8AC3E}">
        <p14:creationId xmlns:p14="http://schemas.microsoft.com/office/powerpoint/2010/main" val="1266395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4381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5400" i="1" dirty="0">
                <a:solidFill>
                  <a:schemeClr val="accent2">
                    <a:lumMod val="75000"/>
                  </a:schemeClr>
                </a:solidFill>
              </a:rPr>
              <a:t>Welcome!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3568" y="1844824"/>
            <a:ext cx="7067550" cy="2822575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GB" altLang="en-US" sz="4800" b="1" dirty="0">
                <a:latin typeface="Arial" charset="0"/>
                <a:cs typeface="Arial" charset="0"/>
              </a:rPr>
              <a:t>Helping your child to get the best out of </a:t>
            </a:r>
          </a:p>
          <a:p>
            <a:pPr marL="0" indent="0" algn="ctr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GB" altLang="en-US" sz="4800" b="1" i="1" dirty="0">
                <a:latin typeface="Arial" charset="0"/>
                <a:cs typeface="Arial" charset="0"/>
              </a:rPr>
              <a:t>KEY STAGE 4</a:t>
            </a:r>
            <a:endParaRPr lang="en-GB" altLang="en-US" sz="2400" i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GB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65019" y="5647750"/>
            <a:ext cx="8229600" cy="1143000"/>
          </a:xfrm>
        </p:spPr>
        <p:txBody>
          <a:bodyPr/>
          <a:lstStyle/>
          <a:p>
            <a:r>
              <a:rPr lang="en-GB" altLang="en-US" dirty="0" smtClean="0"/>
              <a:t>Google classroom revision hub</a:t>
            </a:r>
            <a:endParaRPr lang="en-GB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773" r="13139" b="14329"/>
          <a:stretch/>
        </p:blipFill>
        <p:spPr>
          <a:xfrm>
            <a:off x="198963" y="1362221"/>
            <a:ext cx="8945037" cy="43364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4727" y="156131"/>
            <a:ext cx="885825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z="4000" dirty="0" smtClean="0"/>
              <a:t>Study Support</a:t>
            </a:r>
            <a:endParaRPr lang="en-GB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7" y="824008"/>
            <a:ext cx="8858250" cy="498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triped Right Arrow 5"/>
          <p:cNvSpPr/>
          <p:nvPr/>
        </p:nvSpPr>
        <p:spPr>
          <a:xfrm>
            <a:off x="4888523" y="3665053"/>
            <a:ext cx="1219200" cy="456235"/>
          </a:xfrm>
          <a:prstGeom prst="strip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429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316" y="1122218"/>
            <a:ext cx="4053556" cy="573578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10468" y="332509"/>
            <a:ext cx="6607319" cy="74814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z="6600" dirty="0" smtClean="0"/>
              <a:t>Study Support</a:t>
            </a:r>
            <a:endParaRPr lang="en-GB" sz="6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0773" r="13139" b="14329"/>
          <a:stretch/>
        </p:blipFill>
        <p:spPr>
          <a:xfrm>
            <a:off x="157349" y="1219200"/>
            <a:ext cx="4553196" cy="2207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927" y="4100945"/>
            <a:ext cx="402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Lots of examples of active study skills information on the Year 10 Support Hub</a:t>
            </a:r>
            <a:endParaRPr lang="en-GB" sz="3200" dirty="0"/>
          </a:p>
        </p:txBody>
      </p:sp>
      <p:sp>
        <p:nvSpPr>
          <p:cNvPr id="8" name="Right Arrow 7"/>
          <p:cNvSpPr/>
          <p:nvPr/>
        </p:nvSpPr>
        <p:spPr>
          <a:xfrm>
            <a:off x="3851564" y="3311236"/>
            <a:ext cx="1274618" cy="1814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65019" y="5647750"/>
            <a:ext cx="8229600" cy="1143000"/>
          </a:xfrm>
        </p:spPr>
        <p:txBody>
          <a:bodyPr/>
          <a:lstStyle/>
          <a:p>
            <a:r>
              <a:rPr lang="en-GB" altLang="en-US" dirty="0" smtClean="0"/>
              <a:t>GCSE POD</a:t>
            </a:r>
            <a:endParaRPr lang="en-GB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4727" y="156131"/>
            <a:ext cx="885825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z="4000" dirty="0" smtClean="0"/>
              <a:t>Study Support</a:t>
            </a:r>
            <a:endParaRPr lang="en-GB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9153" r="8004" b="9125"/>
          <a:stretch/>
        </p:blipFill>
        <p:spPr bwMode="auto">
          <a:xfrm>
            <a:off x="435627" y="1056290"/>
            <a:ext cx="8356450" cy="425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triped Right Arrow 5"/>
          <p:cNvSpPr/>
          <p:nvPr/>
        </p:nvSpPr>
        <p:spPr>
          <a:xfrm>
            <a:off x="5282662" y="4011895"/>
            <a:ext cx="1219200" cy="456235"/>
          </a:xfrm>
          <a:prstGeom prst="strip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1" y="1056290"/>
            <a:ext cx="8517426" cy="478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428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\\adminsan01\users\td\Desktop\Inner Drive\good-vs-bad-revis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68" y="0"/>
            <a:ext cx="439261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-63932" y="2217738"/>
            <a:ext cx="1511300" cy="863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Right Arrow 3"/>
          <p:cNvSpPr/>
          <p:nvPr/>
        </p:nvSpPr>
        <p:spPr>
          <a:xfrm>
            <a:off x="-64420" y="1680430"/>
            <a:ext cx="1511300" cy="863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39980" y="350094"/>
            <a:ext cx="3202997" cy="21298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z="6600" dirty="0" smtClean="0"/>
              <a:t>Study </a:t>
            </a:r>
          </a:p>
          <a:p>
            <a:pPr>
              <a:defRPr/>
            </a:pPr>
            <a:r>
              <a:rPr lang="en-GB" sz="6600" dirty="0" smtClean="0"/>
              <a:t>skills</a:t>
            </a:r>
            <a:endParaRPr lang="en-GB" sz="6600" dirty="0"/>
          </a:p>
        </p:txBody>
      </p:sp>
      <p:sp>
        <p:nvSpPr>
          <p:cNvPr id="6" name="Right Arrow 5"/>
          <p:cNvSpPr/>
          <p:nvPr/>
        </p:nvSpPr>
        <p:spPr>
          <a:xfrm>
            <a:off x="-64420" y="5896830"/>
            <a:ext cx="1511300" cy="863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-50198" y="4224460"/>
            <a:ext cx="1511300" cy="863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987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62" y="135546"/>
            <a:ext cx="4897315" cy="663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9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3554" y="3049619"/>
            <a:ext cx="273685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3200" dirty="0" smtClean="0">
                <a:latin typeface="Arial" charset="0"/>
              </a:rPr>
              <a:t>Summarise</a:t>
            </a:r>
            <a:r>
              <a:rPr lang="en-GB" sz="3200" dirty="0">
                <a:latin typeface="Arial" charset="0"/>
              </a:rPr>
              <a:t>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3200" dirty="0">
                <a:latin typeface="Arial" charset="0"/>
              </a:rPr>
              <a:t>Bullet point.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3200" dirty="0">
                <a:latin typeface="Arial" charset="0"/>
              </a:rPr>
              <a:t>Chunk it</a:t>
            </a:r>
            <a:r>
              <a:rPr lang="en-GB" sz="3200" dirty="0" smtClean="0">
                <a:latin typeface="Arial" charset="0"/>
              </a:rPr>
              <a:t>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3200" dirty="0" smtClean="0">
                <a:latin typeface="Arial" charset="0"/>
              </a:rPr>
              <a:t>Mind map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3200" dirty="0" smtClean="0">
                <a:latin typeface="Arial" charset="0"/>
              </a:rPr>
              <a:t>Quiz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3200" dirty="0" smtClean="0">
                <a:latin typeface="Arial" charset="0"/>
              </a:rPr>
              <a:t>Past papers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46073" y="1191492"/>
            <a:ext cx="3404322" cy="11296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altLang="en-US" sz="3200" dirty="0" smtClean="0"/>
              <a:t>Encourage Active </a:t>
            </a:r>
            <a:r>
              <a:rPr lang="en-GB" altLang="en-US" sz="3200" dirty="0"/>
              <a:t>Revision!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7" y="1191492"/>
            <a:ext cx="4006875" cy="56665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42978" y="0"/>
            <a:ext cx="6607319" cy="21298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z="6600" dirty="0" smtClean="0"/>
              <a:t>Study skills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603956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5084618" y="537585"/>
            <a:ext cx="2895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Frequent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reviewing is crucial</a:t>
            </a:r>
            <a:endParaRPr lang="en-US" altLang="en-US" dirty="0"/>
          </a:p>
        </p:txBody>
      </p:sp>
      <p:pic>
        <p:nvPicPr>
          <p:cNvPr id="5" name="Picture 1" descr="\\adminsan01\users\td\Desktop\Inner Drive\good-vs-bad-revis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3" y="138544"/>
            <a:ext cx="4082382" cy="638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-974003" y="4181764"/>
            <a:ext cx="1511300" cy="8651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026" name="Picture 2" descr="Spaced Learning and Interleaving to Improve Student Learning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5" t="9075" r="16013" b="11336"/>
          <a:stretch/>
        </p:blipFill>
        <p:spPr bwMode="auto">
          <a:xfrm>
            <a:off x="2717579" y="2202873"/>
            <a:ext cx="6463275" cy="431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22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471056"/>
            <a:ext cx="5716732" cy="565510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Top 5 things to take away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Communicate with school – if in doubt, get in touch.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Download class charts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Provide a distraction free place for your child to study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Help them get organised   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Encourage</a:t>
            </a:r>
            <a:r>
              <a:rPr lang="en-GB" b="1" dirty="0"/>
              <a:t> </a:t>
            </a:r>
            <a:r>
              <a:rPr lang="en-GB" b="1" dirty="0" smtClean="0"/>
              <a:t>and support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932" y="328542"/>
            <a:ext cx="2970068" cy="297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823" y="40032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Beyond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Key Stage 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346" y="2313709"/>
            <a:ext cx="2793347" cy="4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84" y="498512"/>
            <a:ext cx="8028296" cy="85725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Careers Education Programme Years 10 &amp;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2035" y="4100416"/>
            <a:ext cx="3041307" cy="124213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Skills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Team work</a:t>
            </a:r>
          </a:p>
          <a:p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Decision-making</a:t>
            </a:r>
          </a:p>
          <a:p>
            <a:pPr>
              <a:buNone/>
            </a:pPr>
            <a:endParaRPr lang="en-GB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81084" y="1839889"/>
            <a:ext cx="4174946" cy="353173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en-GB" sz="2100" u="sng" dirty="0"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  <a:endParaRPr lang="en-GB" sz="21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Equality in the workplace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Employability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Types of employment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Employee rights and responsibilities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The changing job market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Finding and using careers’ information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Options at 16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Qualification types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The impact of criminal behaviour on employability</a:t>
            </a:r>
            <a:endParaRPr lang="en-GB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72035" y="1860361"/>
            <a:ext cx="3041307" cy="2088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rmAutofit/>
          </a:bodyPr>
          <a:lstStyle/>
          <a:p>
            <a:pPr marL="257175" indent="-257175">
              <a:spcBef>
                <a:spcPct val="20000"/>
              </a:spcBef>
              <a:defRPr/>
            </a:pPr>
            <a:r>
              <a:rPr lang="en-GB" sz="2100" u="sng" dirty="0">
                <a:latin typeface="Calibri" panose="020F0502020204030204" pitchFamily="34" charset="0"/>
                <a:cs typeface="Calibri" panose="020F0502020204030204" pitchFamily="34" charset="0"/>
              </a:rPr>
              <a:t>Strands</a:t>
            </a:r>
            <a:endParaRPr lang="en-GB" sz="21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100" i="1" dirty="0">
                <a:latin typeface="Calibri" panose="020F0502020204030204" pitchFamily="34" charset="0"/>
                <a:cs typeface="Calibri" panose="020F0502020204030204" pitchFamily="34" charset="0"/>
              </a:rPr>
              <a:t>Self-awareness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100" i="1" dirty="0">
                <a:latin typeface="Calibri" panose="020F0502020204030204" pitchFamily="34" charset="0"/>
                <a:cs typeface="Calibri" panose="020F0502020204030204" pitchFamily="34" charset="0"/>
              </a:rPr>
              <a:t>Personal development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100" i="1" dirty="0">
                <a:latin typeface="Calibri" panose="020F0502020204030204" pitchFamily="34" charset="0"/>
                <a:cs typeface="Calibri" panose="020F0502020204030204" pitchFamily="34" charset="0"/>
              </a:rPr>
              <a:t>Career exploration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100" i="1" dirty="0">
                <a:latin typeface="Calibri" panose="020F0502020204030204" pitchFamily="34" charset="0"/>
                <a:cs typeface="Calibri" panose="020F0502020204030204" pitchFamily="34" charset="0"/>
              </a:rPr>
              <a:t>Career management</a:t>
            </a:r>
          </a:p>
          <a:p>
            <a:pPr marL="257175" indent="-257175">
              <a:spcBef>
                <a:spcPct val="20000"/>
              </a:spcBef>
              <a:defRPr/>
            </a:pPr>
            <a:endParaRPr lang="en-GB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0291" y="5460725"/>
            <a:ext cx="7095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8 one hour long careers’ education sessions throughout the year in year 10 and 11</a:t>
            </a:r>
          </a:p>
        </p:txBody>
      </p:sp>
    </p:spTree>
    <p:extLst>
      <p:ext uri="{BB962C8B-B14F-4D97-AF65-F5344CB8AC3E}">
        <p14:creationId xmlns:p14="http://schemas.microsoft.com/office/powerpoint/2010/main" val="36235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72562" y="620713"/>
            <a:ext cx="8088923" cy="1143000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Helping your child to get the best out of Key Stage 4 and beyond</a:t>
            </a:r>
            <a:endParaRPr lang="en-GB" altLang="en-US" i="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25924" y="2148841"/>
            <a:ext cx="8135561" cy="3994374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altLang="en-US" sz="3100" dirty="0" smtClean="0"/>
              <a:t>Introduction and Importance of year 10                                  	</a:t>
            </a:r>
            <a:r>
              <a:rPr lang="en-GB" altLang="en-US" sz="31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Ms N. Wilson </a:t>
            </a:r>
            <a:r>
              <a:rPr lang="en-GB" altLang="en-US" sz="3100" i="1" dirty="0">
                <a:latin typeface="Arial" charset="0"/>
                <a:cs typeface="Arial" charset="0"/>
              </a:rPr>
              <a:t>– </a:t>
            </a:r>
            <a:r>
              <a:rPr lang="en-GB" altLang="en-US" sz="3100" i="1" dirty="0" smtClean="0">
                <a:latin typeface="Arial" charset="0"/>
                <a:cs typeface="Arial" charset="0"/>
              </a:rPr>
              <a:t>Head of Year - nw@range.sefton.sch.uk</a:t>
            </a:r>
            <a:endParaRPr lang="en-GB" altLang="en-US" sz="3100" i="1" dirty="0">
              <a:latin typeface="Arial" charset="0"/>
              <a:cs typeface="Arial" charset="0"/>
            </a:endParaRPr>
          </a:p>
          <a:p>
            <a:pPr marL="514350" indent="-514350">
              <a:buFont typeface="+mj-lt"/>
              <a:buAutoNum type="arabicPeriod"/>
            </a:pPr>
            <a:endParaRPr lang="en-GB" altLang="en-US" sz="3100" dirty="0"/>
          </a:p>
          <a:p>
            <a:pPr marL="0" indent="0">
              <a:buNone/>
            </a:pPr>
            <a:r>
              <a:rPr lang="en-GB" altLang="en-US" sz="3100" dirty="0" smtClean="0"/>
              <a:t>2.   Curriculum, Minimum </a:t>
            </a:r>
            <a:r>
              <a:rPr lang="en-GB" altLang="en-US" sz="3100" dirty="0"/>
              <a:t>Expected </a:t>
            </a:r>
            <a:r>
              <a:rPr lang="en-GB" altLang="en-US" sz="3100" dirty="0" smtClean="0"/>
              <a:t>Grades, </a:t>
            </a:r>
            <a:r>
              <a:rPr lang="en-GB" altLang="en-US" sz="3100" dirty="0"/>
              <a:t>Revision and study skills </a:t>
            </a:r>
            <a:r>
              <a:rPr lang="en-GB" altLang="en-US" sz="3100" dirty="0" smtClean="0"/>
              <a:t>-                      </a:t>
            </a:r>
          </a:p>
          <a:p>
            <a:pPr marL="0" indent="0">
              <a:buNone/>
            </a:pPr>
            <a:r>
              <a:rPr lang="en-GB" altLang="en-US" sz="31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	Mr C Tees - </a:t>
            </a:r>
            <a:r>
              <a:rPr lang="en-GB" altLang="en-US" sz="3100" i="1" dirty="0" smtClean="0">
                <a:latin typeface="Arial" charset="0"/>
                <a:cs typeface="Arial" charset="0"/>
              </a:rPr>
              <a:t> Assistant </a:t>
            </a:r>
            <a:r>
              <a:rPr lang="en-GB" altLang="en-US" sz="3100" i="1" dirty="0" err="1" smtClean="0">
                <a:latin typeface="Arial" charset="0"/>
                <a:cs typeface="Arial" charset="0"/>
              </a:rPr>
              <a:t>Headteacher</a:t>
            </a:r>
            <a:r>
              <a:rPr lang="en-GB" altLang="en-US" sz="3100" i="1" dirty="0">
                <a:latin typeface="Arial" charset="0"/>
                <a:cs typeface="Arial" charset="0"/>
              </a:rPr>
              <a:t> - </a:t>
            </a:r>
            <a:r>
              <a:rPr lang="en-GB" altLang="en-US" sz="3100" i="1" dirty="0" smtClean="0">
                <a:latin typeface="Arial" charset="0"/>
                <a:cs typeface="Arial" charset="0"/>
              </a:rPr>
              <a:t>cjt@range.sefton.sch.uk</a:t>
            </a:r>
            <a:endParaRPr lang="en-GB" altLang="en-US" sz="3100" i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3100" dirty="0" smtClean="0"/>
          </a:p>
          <a:p>
            <a:pPr marL="0" indent="0">
              <a:buNone/>
            </a:pPr>
            <a:r>
              <a:rPr lang="en-GB" altLang="en-US" sz="3100" dirty="0" smtClean="0"/>
              <a:t>3.   Careers </a:t>
            </a:r>
            <a:r>
              <a:rPr lang="en-GB" altLang="en-US" sz="3100" dirty="0"/>
              <a:t>and next steps -                          </a:t>
            </a:r>
            <a:endParaRPr lang="en-GB" altLang="en-US" sz="3100" dirty="0" smtClean="0"/>
          </a:p>
          <a:p>
            <a:pPr marL="0" indent="0">
              <a:buNone/>
            </a:pPr>
            <a:r>
              <a:rPr lang="en-GB" altLang="en-US" sz="31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	Mrs G. Phillips </a:t>
            </a:r>
            <a:r>
              <a:rPr lang="en-GB" altLang="en-US" sz="3100" dirty="0">
                <a:latin typeface="Arial" charset="0"/>
                <a:cs typeface="Arial" charset="0"/>
              </a:rPr>
              <a:t>–</a:t>
            </a:r>
            <a:r>
              <a:rPr lang="en-GB" altLang="en-US" sz="31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3100" i="1" dirty="0" smtClean="0">
                <a:latin typeface="Arial" charset="0"/>
                <a:cs typeface="Arial" charset="0"/>
              </a:rPr>
              <a:t>Deputy </a:t>
            </a:r>
            <a:r>
              <a:rPr lang="en-GB" altLang="en-US" sz="3100" i="1" dirty="0" err="1" smtClean="0">
                <a:latin typeface="Arial" charset="0"/>
                <a:cs typeface="Arial" charset="0"/>
              </a:rPr>
              <a:t>Headteacher</a:t>
            </a:r>
            <a:r>
              <a:rPr lang="en-GB" altLang="en-US" sz="3100" i="1" dirty="0" smtClean="0">
                <a:latin typeface="Arial" charset="0"/>
                <a:cs typeface="Arial" charset="0"/>
              </a:rPr>
              <a:t> – gp@range.sefton.sch.uk</a:t>
            </a:r>
            <a:endParaRPr lang="en-GB" altLang="en-US" sz="3100" i="1" dirty="0">
              <a:latin typeface="Arial" charset="0"/>
              <a:cs typeface="Arial" charset="0"/>
            </a:endParaRPr>
          </a:p>
          <a:p>
            <a:pPr marL="514350" indent="-514350">
              <a:buFont typeface="+mj-lt"/>
              <a:buAutoNum type="arabicPeriod"/>
            </a:pPr>
            <a:endParaRPr lang="en-GB" altLang="en-US" sz="5100" dirty="0"/>
          </a:p>
        </p:txBody>
      </p:sp>
    </p:spTree>
    <p:extLst>
      <p:ext uri="{BB962C8B-B14F-4D97-AF65-F5344CB8AC3E}">
        <p14:creationId xmlns:p14="http://schemas.microsoft.com/office/powerpoint/2010/main" val="2221089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45"/>
            <a:ext cx="8209129" cy="857250"/>
          </a:xfrm>
        </p:spPr>
        <p:txBody>
          <a:bodyPr>
            <a:noAutofit/>
          </a:bodyPr>
          <a:lstStyle/>
          <a:p>
            <a:pPr algn="ctr"/>
            <a:r>
              <a:rPr lang="en-GB" sz="4050" dirty="0" smtClean="0">
                <a:latin typeface="Calibri" panose="020F0502020204030204" pitchFamily="34" charset="0"/>
                <a:cs typeface="Calibri" panose="020F0502020204030204" pitchFamily="34" charset="0"/>
              </a:rPr>
              <a:t>Meet the Professionals / Careers </a:t>
            </a:r>
            <a:r>
              <a:rPr lang="en-GB" sz="4050" dirty="0">
                <a:latin typeface="Calibri" panose="020F0502020204030204" pitchFamily="34" charset="0"/>
                <a:cs typeface="Calibri" panose="020F0502020204030204" pitchFamily="34" charset="0"/>
              </a:rPr>
              <a:t>Fair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263" y="1264283"/>
            <a:ext cx="33808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will have approx. 30 employers, apprenticeship provider and further education providers/university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Students visit different stalls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careers, apprenticeships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and courses on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offer in the NW.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5197" y="4947956"/>
            <a:ext cx="2690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End of June/start of July this year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268" t="15465" r="65987" b="39207"/>
          <a:stretch/>
        </p:blipFill>
        <p:spPr>
          <a:xfrm>
            <a:off x="3719147" y="1675605"/>
            <a:ext cx="4921320" cy="29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804" y="443520"/>
            <a:ext cx="7643192" cy="857250"/>
          </a:xfrm>
        </p:spPr>
        <p:txBody>
          <a:bodyPr>
            <a:normAutofit/>
          </a:bodyPr>
          <a:lstStyle/>
          <a:p>
            <a:pPr algn="ctr"/>
            <a:r>
              <a:rPr lang="en-GB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Work experience</a:t>
            </a:r>
            <a:endParaRPr lang="en-GB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804" y="2038367"/>
            <a:ext cx="3572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first week in December (week after their mock examinations)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Students will complete 1 week of work experience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Students are expected to self place although we can support with this.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56;p13" descr="MPLOY-Solutions-incl Strap-RGB.jp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607169" y="1757404"/>
            <a:ext cx="3226652" cy="2709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0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804" y="443520"/>
            <a:ext cx="7643192" cy="857250"/>
          </a:xfrm>
        </p:spPr>
        <p:txBody>
          <a:bodyPr>
            <a:normAutofit/>
          </a:bodyPr>
          <a:lstStyle/>
          <a:p>
            <a:pPr algn="ctr"/>
            <a:r>
              <a:rPr lang="en-GB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Subject specific visits</a:t>
            </a:r>
            <a:endParaRPr lang="en-GB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32783" t="55617" r="29732" b="11749"/>
          <a:stretch>
            <a:fillRect/>
          </a:stretch>
        </p:blipFill>
        <p:spPr bwMode="auto">
          <a:xfrm>
            <a:off x="4728950" y="1961050"/>
            <a:ext cx="3990327" cy="296319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1804" y="1428850"/>
            <a:ext cx="35725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Many of our subject departments organise trips or visits by speakers to educate students about careers opportunities in their area.</a:t>
            </a:r>
          </a:p>
          <a:p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example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Trip to Jaguar </a:t>
            </a:r>
            <a:r>
              <a:rPr lang="en-GB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Landrover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Science visit to CERN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Visiting Artists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Visits from sports physiotherapists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7063" y="5030344"/>
            <a:ext cx="386914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Pupils interested in Business sector on a visit to Princes’ Foods</a:t>
            </a:r>
          </a:p>
        </p:txBody>
      </p:sp>
    </p:spTree>
    <p:extLst>
      <p:ext uri="{BB962C8B-B14F-4D97-AF65-F5344CB8AC3E}">
        <p14:creationId xmlns:p14="http://schemas.microsoft.com/office/powerpoint/2010/main" val="39130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One-to-one interviews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4914900" cy="3921299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All KS4 students will have at least one meeting with our independent careers advisor during KS4. </a:t>
            </a:r>
          </a:p>
          <a:p>
            <a:r>
              <a:rPr lang="en-GB" dirty="0" smtClean="0"/>
              <a:t>They (or you) can also request another at any time. </a:t>
            </a:r>
            <a:r>
              <a:rPr lang="en-GB" sz="2200" dirty="0" smtClean="0"/>
              <a:t>(Through Miss Gooding, rg@range.sefton.sch.uk)</a:t>
            </a:r>
            <a:endParaRPr lang="en-GB" sz="2200" dirty="0"/>
          </a:p>
        </p:txBody>
      </p:sp>
      <p:pic>
        <p:nvPicPr>
          <p:cNvPr id="6" name="Google Shape;56;p13" descr="MPLOY-Solutions-incl Strap-RGB.jp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864076" y="2204864"/>
            <a:ext cx="2330230" cy="1734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6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92" y="2141203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Thankyou for coming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Curriculum and Minimum Expected </a:t>
            </a:r>
            <a:r>
              <a:rPr lang="en-GB" dirty="0"/>
              <a:t>G</a:t>
            </a:r>
            <a:r>
              <a:rPr lang="en-GB" dirty="0" smtClean="0"/>
              <a:t>rades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6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999" y="0"/>
            <a:ext cx="7643192" cy="1143000"/>
          </a:xfrm>
        </p:spPr>
        <p:txBody>
          <a:bodyPr/>
          <a:lstStyle/>
          <a:p>
            <a:r>
              <a:rPr lang="en-GB" b="1" dirty="0"/>
              <a:t>Curriculum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8999" y="1254728"/>
            <a:ext cx="8208912" cy="396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400" b="1" dirty="0"/>
              <a:t>Key Stage 3 to Key Stage 4 </a:t>
            </a:r>
            <a:endParaRPr lang="en-GB" sz="3400" dirty="0"/>
          </a:p>
          <a:p>
            <a:r>
              <a:rPr lang="en-GB" sz="3400" dirty="0"/>
              <a:t>KS3 - Compulsory courses with few options. </a:t>
            </a:r>
          </a:p>
          <a:p>
            <a:r>
              <a:rPr lang="en-GB" sz="3400" dirty="0"/>
              <a:t>KS4 - Pupils are now studying subjects they have </a:t>
            </a:r>
            <a:r>
              <a:rPr lang="en-GB" sz="3400" b="1" dirty="0"/>
              <a:t>chosen </a:t>
            </a:r>
            <a:r>
              <a:rPr lang="en-GB" sz="3400" dirty="0"/>
              <a:t>and should have a strong interest and motivation to apply themselves</a:t>
            </a:r>
            <a:r>
              <a:rPr lang="en-GB" sz="3400" dirty="0" smtClean="0"/>
              <a:t>. </a:t>
            </a:r>
            <a:endParaRPr lang="en-GB" sz="3400" dirty="0"/>
          </a:p>
        </p:txBody>
      </p:sp>
    </p:spTree>
    <p:extLst>
      <p:ext uri="{BB962C8B-B14F-4D97-AF65-F5344CB8AC3E}">
        <p14:creationId xmlns:p14="http://schemas.microsoft.com/office/powerpoint/2010/main" val="20555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Curriculum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700808"/>
            <a:ext cx="8136904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Key Stage 4 </a:t>
            </a:r>
            <a:endParaRPr lang="en-GB" sz="2800" dirty="0"/>
          </a:p>
          <a:p>
            <a:r>
              <a:rPr lang="en-GB" sz="2800" dirty="0"/>
              <a:t>All GCSE’s are now weighted to terminal </a:t>
            </a:r>
            <a:r>
              <a:rPr lang="en-GB" sz="2800" dirty="0" smtClean="0"/>
              <a:t>exams</a:t>
            </a:r>
            <a:r>
              <a:rPr lang="en-GB" sz="2800" dirty="0" smtClean="0"/>
              <a:t>. </a:t>
            </a:r>
            <a:endParaRPr lang="en-GB" sz="2800" dirty="0"/>
          </a:p>
          <a:p>
            <a:r>
              <a:rPr lang="en-GB" sz="2800" dirty="0"/>
              <a:t>Some subjects still include an element of </a:t>
            </a:r>
            <a:r>
              <a:rPr lang="en-GB" sz="2800" b="1" dirty="0"/>
              <a:t>non exam assessment</a:t>
            </a:r>
            <a:r>
              <a:rPr lang="en-GB" sz="2800" dirty="0"/>
              <a:t> (e.g</a:t>
            </a:r>
            <a:r>
              <a:rPr lang="en-GB" sz="2800" dirty="0" smtClean="0"/>
              <a:t>., Vocational subjects,  </a:t>
            </a:r>
            <a:r>
              <a:rPr lang="en-GB" sz="2800" dirty="0"/>
              <a:t>Physical </a:t>
            </a:r>
            <a:r>
              <a:rPr lang="en-GB" sz="2800" dirty="0" smtClean="0"/>
              <a:t>Education and Media)</a:t>
            </a:r>
          </a:p>
          <a:p>
            <a:r>
              <a:rPr lang="en-GB" sz="2800" b="1" dirty="0" smtClean="0"/>
              <a:t>Vast majority of subjects are fully examination based sat at the end of Year 11</a:t>
            </a:r>
          </a:p>
          <a:p>
            <a:r>
              <a:rPr lang="en-GB" sz="2800" u="sng" dirty="0" smtClean="0"/>
              <a:t>Exception of citizenship which is sat at the end of Year 10.</a:t>
            </a:r>
            <a:endParaRPr lang="en-GB" sz="2800" u="sng" dirty="0"/>
          </a:p>
        </p:txBody>
      </p:sp>
      <p:sp>
        <p:nvSpPr>
          <p:cNvPr id="3" name="Right Arrow 2"/>
          <p:cNvSpPr/>
          <p:nvPr/>
        </p:nvSpPr>
        <p:spPr>
          <a:xfrm>
            <a:off x="0" y="5609492"/>
            <a:ext cx="694592" cy="7737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18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Implications for Y10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147248" cy="4353347"/>
          </a:xfrm>
        </p:spPr>
        <p:txBody>
          <a:bodyPr>
            <a:normAutofit fontScale="92500" lnSpcReduction="20000"/>
          </a:bodyPr>
          <a:lstStyle/>
          <a:p>
            <a:r>
              <a:rPr lang="en-GB" sz="3600" dirty="0"/>
              <a:t>Internal assessments are our only diagnostic opportunity – need to take any school exams or formal assessments </a:t>
            </a:r>
            <a:r>
              <a:rPr lang="en-GB" sz="3600" dirty="0" smtClean="0"/>
              <a:t>seriously. </a:t>
            </a:r>
            <a:endParaRPr lang="en-GB" sz="3600" dirty="0"/>
          </a:p>
          <a:p>
            <a:r>
              <a:rPr lang="en-GB" sz="3600" dirty="0" smtClean="0"/>
              <a:t>These are the main measure of progress. </a:t>
            </a:r>
          </a:p>
          <a:p>
            <a:r>
              <a:rPr lang="en-GB" sz="3600" dirty="0" smtClean="0"/>
              <a:t>There is also much more material to revise than </a:t>
            </a:r>
            <a:r>
              <a:rPr lang="en-GB" sz="3600" dirty="0" smtClean="0"/>
              <a:t>before for the final examinations.</a:t>
            </a:r>
            <a:endParaRPr lang="en-GB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GCSE Examinations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4429771" cy="47525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GB" dirty="0"/>
              <a:t>Students will be awarded a grade from 9-1, with 9 being the </a:t>
            </a:r>
            <a:r>
              <a:rPr lang="en-GB" dirty="0" smtClean="0"/>
              <a:t>highest</a:t>
            </a:r>
          </a:p>
          <a:p>
            <a:r>
              <a:rPr lang="en-GB" dirty="0" smtClean="0"/>
              <a:t>No </a:t>
            </a:r>
            <a:r>
              <a:rPr lang="en-GB" dirty="0"/>
              <a:t>tiers for GCSE English Language and Literature</a:t>
            </a:r>
          </a:p>
          <a:p>
            <a:r>
              <a:rPr lang="en-GB" b="1" dirty="0" smtClean="0"/>
              <a:t>Tiers (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foundation</a:t>
            </a:r>
            <a:r>
              <a:rPr lang="en-GB" b="1" dirty="0" smtClean="0"/>
              <a:t> and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higher</a:t>
            </a:r>
            <a:r>
              <a:rPr lang="en-GB" b="1" dirty="0" smtClean="0"/>
              <a:t>) </a:t>
            </a:r>
            <a:r>
              <a:rPr lang="en-GB" b="1" dirty="0"/>
              <a:t>for GCSE Maths, MFL and Science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4" descr="GCSE 9 to 1 grades: a brief guide for parents - The Ofqual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15" y="1497064"/>
            <a:ext cx="4129475" cy="51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22630" y="3539734"/>
            <a:ext cx="465993" cy="259373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39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GCSE Examinations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4429771" cy="47525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GB" dirty="0"/>
              <a:t>Students will be awarded a grade from 9-1, with 9 being the </a:t>
            </a:r>
            <a:r>
              <a:rPr lang="en-GB" dirty="0" smtClean="0"/>
              <a:t>highest</a:t>
            </a:r>
          </a:p>
          <a:p>
            <a:r>
              <a:rPr lang="en-GB" dirty="0" smtClean="0"/>
              <a:t>No </a:t>
            </a:r>
            <a:r>
              <a:rPr lang="en-GB" dirty="0"/>
              <a:t>tiers for GCSE English Language and Literature</a:t>
            </a:r>
          </a:p>
          <a:p>
            <a:r>
              <a:rPr lang="en-GB" b="1" dirty="0" smtClean="0"/>
              <a:t>Tiers (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foundation</a:t>
            </a:r>
            <a:r>
              <a:rPr lang="en-GB" b="1" dirty="0" smtClean="0"/>
              <a:t> and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higher</a:t>
            </a:r>
            <a:r>
              <a:rPr lang="en-GB" b="1" dirty="0" smtClean="0"/>
              <a:t>) </a:t>
            </a:r>
            <a:r>
              <a:rPr lang="en-GB" b="1" dirty="0"/>
              <a:t>for GCSE Maths, MFL and Science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4" descr="GCSE 9 to 1 grades: a brief guide for parents - The Ofqual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15" y="1497064"/>
            <a:ext cx="4129475" cy="51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22630" y="2136531"/>
            <a:ext cx="465993" cy="2102922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16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1050</Words>
  <Application>Microsoft Office PowerPoint</Application>
  <PresentationFormat>On-screen Show (4:3)</PresentationFormat>
  <Paragraphs>158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ＭＳ Ｐゴシック</vt:lpstr>
      <vt:lpstr>Arial</vt:lpstr>
      <vt:lpstr>Calibri</vt:lpstr>
      <vt:lpstr>Monotype Sorts</vt:lpstr>
      <vt:lpstr>Wingdings</vt:lpstr>
      <vt:lpstr>Office Theme</vt:lpstr>
      <vt:lpstr>Document</vt:lpstr>
      <vt:lpstr>PowerPoint Presentation</vt:lpstr>
      <vt:lpstr>Welcome!</vt:lpstr>
      <vt:lpstr>Helping your child to get the best out of Key Stage 4 and beyond</vt:lpstr>
      <vt:lpstr>Curriculum and Minimum Expected Grades </vt:lpstr>
      <vt:lpstr>Curriculum</vt:lpstr>
      <vt:lpstr>Curriculum</vt:lpstr>
      <vt:lpstr>Implications for Y10 </vt:lpstr>
      <vt:lpstr>GCSE Examinations</vt:lpstr>
      <vt:lpstr>GCSE Examinations</vt:lpstr>
      <vt:lpstr>Target Grades</vt:lpstr>
      <vt:lpstr>Data cards</vt:lpstr>
      <vt:lpstr>Key dates this academic year</vt:lpstr>
      <vt:lpstr>Supporting pupils through KS4</vt:lpstr>
      <vt:lpstr>Key contacts for KS4</vt:lpstr>
      <vt:lpstr>How can you support your child? Attendance</vt:lpstr>
      <vt:lpstr>How can you support your child? Attendance</vt:lpstr>
      <vt:lpstr>How can you support your child?</vt:lpstr>
      <vt:lpstr>PowerPoint Presentation</vt:lpstr>
      <vt:lpstr>How can you support your child?</vt:lpstr>
      <vt:lpstr>Google classroom revision hub</vt:lpstr>
      <vt:lpstr>PowerPoint Presentation</vt:lpstr>
      <vt:lpstr>GCSE POD</vt:lpstr>
      <vt:lpstr>PowerPoint Presentation</vt:lpstr>
      <vt:lpstr>PowerPoint Presentation</vt:lpstr>
      <vt:lpstr>PowerPoint Presentation</vt:lpstr>
      <vt:lpstr>Frequent  reviewing is crucial</vt:lpstr>
      <vt:lpstr>PowerPoint Presentation</vt:lpstr>
      <vt:lpstr>Beyond Key Stage 4</vt:lpstr>
      <vt:lpstr>Careers Education Programme Years 10 &amp; 11</vt:lpstr>
      <vt:lpstr>Meet the Professionals / Careers Fair</vt:lpstr>
      <vt:lpstr>Work experience</vt:lpstr>
      <vt:lpstr>Subject specific visits</vt:lpstr>
      <vt:lpstr>One-to-one interviews</vt:lpstr>
      <vt:lpstr>Thankyou for coming</vt:lpstr>
    </vt:vector>
  </TitlesOfParts>
  <Company>One Connect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Sergeant, Anthony</dc:creator>
  <cp:lastModifiedBy>C Tees</cp:lastModifiedBy>
  <cp:revision>97</cp:revision>
  <cp:lastPrinted>2022-10-10T16:28:00Z</cp:lastPrinted>
  <dcterms:created xsi:type="dcterms:W3CDTF">2013-08-29T12:50:55Z</dcterms:created>
  <dcterms:modified xsi:type="dcterms:W3CDTF">2023-10-09T16:23:12Z</dcterms:modified>
</cp:coreProperties>
</file>