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4"/>
  </p:notesMasterIdLst>
  <p:sldIdLst>
    <p:sldId id="256" r:id="rId3"/>
  </p:sldIdLst>
  <p:sldSz cx="9601200" cy="12801600" type="A3"/>
  <p:notesSz cx="6797675" cy="992822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ill Sans" panose="020B0604020202020204" charset="0"/>
      <p:regular r:id="rId9"/>
      <p:bold r:id="rId10"/>
    </p:embeddedFont>
    <p:embeddedFont>
      <p:font typeface="Oswald" panose="00000500000000000000" pitchFamily="2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ifAbTygcoFTlts+JfAdrjNHO1c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060" y="10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82ede1d94_2_4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f82ede1d94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58308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/>
          <p:nvPr/>
        </p:nvSpPr>
        <p:spPr>
          <a:xfrm>
            <a:off x="168442" y="168443"/>
            <a:ext cx="9241200" cy="12127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5830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5"/>
          <p:cNvSpPr/>
          <p:nvPr/>
        </p:nvSpPr>
        <p:spPr>
          <a:xfrm>
            <a:off x="168442" y="12296274"/>
            <a:ext cx="924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1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Students First - Raising Standards and Transforming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6783" y="334264"/>
            <a:ext cx="2343549" cy="763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327285" y="10529431"/>
            <a:ext cx="6298800" cy="15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title" hasCustomPrompt="1"/>
          </p:nvPr>
        </p:nvSpPr>
        <p:spPr>
          <a:xfrm>
            <a:off x="327285" y="2753022"/>
            <a:ext cx="8946600" cy="4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9pPr>
          </a:lstStyle>
          <a:p>
            <a:r>
              <a:t>xx%</a:t>
            </a:r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1"/>
          </p:nvPr>
        </p:nvSpPr>
        <p:spPr>
          <a:xfrm>
            <a:off x="327285" y="7845538"/>
            <a:ext cx="8946600" cy="3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marL="457200" lvl="0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6195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6195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marL="1828800" lvl="3" indent="-36195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marL="2286000" lvl="4" indent="-36195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marL="2743200" lvl="5" indent="-36195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marL="3200400" lvl="6" indent="-36195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marL="3657600" lvl="7" indent="-36195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marL="4114800" lvl="8" indent="-361950" algn="ctr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82ede1d94_2_4"/>
          <p:cNvSpPr txBox="1">
            <a:spLocks noGrp="1"/>
          </p:cNvSpPr>
          <p:nvPr>
            <p:ph type="ctrTitle"/>
          </p:nvPr>
        </p:nvSpPr>
        <p:spPr>
          <a:xfrm>
            <a:off x="327294" y="1853164"/>
            <a:ext cx="8946600" cy="5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60" name="Google Shape;60;g2f82ede1d94_2_4"/>
          <p:cNvSpPr txBox="1">
            <a:spLocks noGrp="1"/>
          </p:cNvSpPr>
          <p:nvPr>
            <p:ph type="subTitle" idx="1"/>
          </p:nvPr>
        </p:nvSpPr>
        <p:spPr>
          <a:xfrm>
            <a:off x="327285" y="7053822"/>
            <a:ext cx="8946600" cy="1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61" name="Google Shape;61;g2f82ede1d94_2_4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82ede1d94_2_8"/>
          <p:cNvSpPr txBox="1">
            <a:spLocks noGrp="1"/>
          </p:cNvSpPr>
          <p:nvPr>
            <p:ph type="title"/>
          </p:nvPr>
        </p:nvSpPr>
        <p:spPr>
          <a:xfrm>
            <a:off x="327285" y="5353227"/>
            <a:ext cx="8946600" cy="20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64" name="Google Shape;64;g2f82ede1d94_2_8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82ede1d94_2_11"/>
          <p:cNvSpPr txBox="1">
            <a:spLocks noGrp="1"/>
          </p:cNvSpPr>
          <p:nvPr>
            <p:ph type="title"/>
          </p:nvPr>
        </p:nvSpPr>
        <p:spPr>
          <a:xfrm>
            <a:off x="327285" y="1107618"/>
            <a:ext cx="8946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2f82ede1d94_2_11"/>
          <p:cNvSpPr txBox="1">
            <a:spLocks noGrp="1"/>
          </p:cNvSpPr>
          <p:nvPr>
            <p:ph type="body" idx="1"/>
          </p:nvPr>
        </p:nvSpPr>
        <p:spPr>
          <a:xfrm>
            <a:off x="327285" y="2868382"/>
            <a:ext cx="8946600" cy="85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marL="1828800" lvl="3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marL="2286000" lvl="4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marL="2743200" lvl="5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marL="3200400" lvl="6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marL="3657600" lvl="7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marL="4114800" lvl="8" indent="-36195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g2f82ede1d94_2_11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f82ede1d94_2_15"/>
          <p:cNvSpPr txBox="1">
            <a:spLocks noGrp="1"/>
          </p:cNvSpPr>
          <p:nvPr>
            <p:ph type="title"/>
          </p:nvPr>
        </p:nvSpPr>
        <p:spPr>
          <a:xfrm>
            <a:off x="327285" y="1107618"/>
            <a:ext cx="8946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2f82ede1d94_2_15"/>
          <p:cNvSpPr txBox="1">
            <a:spLocks noGrp="1"/>
          </p:cNvSpPr>
          <p:nvPr>
            <p:ph type="body" idx="1"/>
          </p:nvPr>
        </p:nvSpPr>
        <p:spPr>
          <a:xfrm>
            <a:off x="327285" y="2868382"/>
            <a:ext cx="4200000" cy="85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2" name="Google Shape;72;g2f82ede1d94_2_15"/>
          <p:cNvSpPr txBox="1">
            <a:spLocks noGrp="1"/>
          </p:cNvSpPr>
          <p:nvPr>
            <p:ph type="body" idx="2"/>
          </p:nvPr>
        </p:nvSpPr>
        <p:spPr>
          <a:xfrm>
            <a:off x="5074020" y="2868382"/>
            <a:ext cx="4200000" cy="85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3" name="Google Shape;73;g2f82ede1d94_2_15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82ede1d94_2_20"/>
          <p:cNvSpPr txBox="1">
            <a:spLocks noGrp="1"/>
          </p:cNvSpPr>
          <p:nvPr>
            <p:ph type="title"/>
          </p:nvPr>
        </p:nvSpPr>
        <p:spPr>
          <a:xfrm>
            <a:off x="327285" y="1107618"/>
            <a:ext cx="8946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2f82ede1d94_2_20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f82ede1d94_2_23"/>
          <p:cNvSpPr txBox="1">
            <a:spLocks noGrp="1"/>
          </p:cNvSpPr>
          <p:nvPr>
            <p:ph type="title"/>
          </p:nvPr>
        </p:nvSpPr>
        <p:spPr>
          <a:xfrm>
            <a:off x="327285" y="1382827"/>
            <a:ext cx="2948400" cy="18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79" name="Google Shape;79;g2f82ede1d94_2_23"/>
          <p:cNvSpPr txBox="1">
            <a:spLocks noGrp="1"/>
          </p:cNvSpPr>
          <p:nvPr>
            <p:ph type="body" idx="1"/>
          </p:nvPr>
        </p:nvSpPr>
        <p:spPr>
          <a:xfrm>
            <a:off x="327285" y="3458560"/>
            <a:ext cx="2948400" cy="7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0" name="Google Shape;80;g2f82ede1d94_2_23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f82ede1d94_2_27"/>
          <p:cNvSpPr txBox="1">
            <a:spLocks noGrp="1"/>
          </p:cNvSpPr>
          <p:nvPr>
            <p:ph type="title"/>
          </p:nvPr>
        </p:nvSpPr>
        <p:spPr>
          <a:xfrm>
            <a:off x="514763" y="1120373"/>
            <a:ext cx="6686100" cy="101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9pPr>
          </a:lstStyle>
          <a:p>
            <a:endParaRPr/>
          </a:p>
        </p:txBody>
      </p:sp>
      <p:sp>
        <p:nvSpPr>
          <p:cNvPr id="83" name="Google Shape;83;g2f82ede1d94_2_27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>
            <a:spLocks noGrp="1"/>
          </p:cNvSpPr>
          <p:nvPr>
            <p:ph type="ctrTitle"/>
          </p:nvPr>
        </p:nvSpPr>
        <p:spPr>
          <a:xfrm>
            <a:off x="327294" y="1853164"/>
            <a:ext cx="8946600" cy="5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ubTitle" idx="1"/>
          </p:nvPr>
        </p:nvSpPr>
        <p:spPr>
          <a:xfrm>
            <a:off x="327285" y="7053822"/>
            <a:ext cx="8946600" cy="1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82ede1d94_2_30"/>
          <p:cNvSpPr/>
          <p:nvPr/>
        </p:nvSpPr>
        <p:spPr>
          <a:xfrm>
            <a:off x="4800600" y="-311"/>
            <a:ext cx="4800600" cy="1280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f82ede1d94_2_30"/>
          <p:cNvSpPr txBox="1">
            <a:spLocks noGrp="1"/>
          </p:cNvSpPr>
          <p:nvPr>
            <p:ph type="title"/>
          </p:nvPr>
        </p:nvSpPr>
        <p:spPr>
          <a:xfrm>
            <a:off x="278775" y="3069236"/>
            <a:ext cx="42474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87" name="Google Shape;87;g2f82ede1d94_2_30"/>
          <p:cNvSpPr txBox="1">
            <a:spLocks noGrp="1"/>
          </p:cNvSpPr>
          <p:nvPr>
            <p:ph type="subTitle" idx="1"/>
          </p:nvPr>
        </p:nvSpPr>
        <p:spPr>
          <a:xfrm>
            <a:off x="278775" y="6976542"/>
            <a:ext cx="4247400" cy="30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8" name="Google Shape;88;g2f82ede1d94_2_30"/>
          <p:cNvSpPr txBox="1">
            <a:spLocks noGrp="1"/>
          </p:cNvSpPr>
          <p:nvPr>
            <p:ph type="body" idx="2"/>
          </p:nvPr>
        </p:nvSpPr>
        <p:spPr>
          <a:xfrm>
            <a:off x="5186475" y="1802142"/>
            <a:ext cx="4028700" cy="9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marL="1828800" lvl="3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marL="2286000" lvl="4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marL="2743200" lvl="5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marL="3200400" lvl="6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marL="3657600" lvl="7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marL="4114800" lvl="8" indent="-36195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g2f82ede1d94_2_30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82ede1d94_2_36"/>
          <p:cNvSpPr txBox="1">
            <a:spLocks noGrp="1"/>
          </p:cNvSpPr>
          <p:nvPr>
            <p:ph type="body" idx="1"/>
          </p:nvPr>
        </p:nvSpPr>
        <p:spPr>
          <a:xfrm>
            <a:off x="327285" y="10529431"/>
            <a:ext cx="6298800" cy="15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g2f82ede1d94_2_36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f82ede1d94_2_39"/>
          <p:cNvSpPr txBox="1">
            <a:spLocks noGrp="1"/>
          </p:cNvSpPr>
          <p:nvPr>
            <p:ph type="title" hasCustomPrompt="1"/>
          </p:nvPr>
        </p:nvSpPr>
        <p:spPr>
          <a:xfrm>
            <a:off x="327285" y="2753022"/>
            <a:ext cx="8946600" cy="4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400"/>
              <a:buNone/>
              <a:defRPr sz="18400"/>
            </a:lvl9pPr>
          </a:lstStyle>
          <a:p>
            <a:r>
              <a:t>xx%</a:t>
            </a:r>
          </a:p>
        </p:txBody>
      </p:sp>
      <p:sp>
        <p:nvSpPr>
          <p:cNvPr id="95" name="Google Shape;95;g2f82ede1d94_2_39"/>
          <p:cNvSpPr txBox="1">
            <a:spLocks noGrp="1"/>
          </p:cNvSpPr>
          <p:nvPr>
            <p:ph type="body" idx="1"/>
          </p:nvPr>
        </p:nvSpPr>
        <p:spPr>
          <a:xfrm>
            <a:off x="327285" y="7845538"/>
            <a:ext cx="8946600" cy="3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marL="457200" lvl="0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6195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6195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marL="1828800" lvl="3" indent="-36195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marL="2286000" lvl="4" indent="-36195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marL="2743200" lvl="5" indent="-36195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marL="3200400" lvl="6" indent="-36195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marL="3657600" lvl="7" indent="-36195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marL="4114800" lvl="8" indent="-361950" algn="ctr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g2f82ede1d94_2_39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82ede1d94_2_43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327285" y="5353227"/>
            <a:ext cx="8946600" cy="20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327285" y="1107618"/>
            <a:ext cx="8946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327285" y="2868382"/>
            <a:ext cx="8946600" cy="85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marL="1828800" lvl="3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marL="2286000" lvl="4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marL="2743200" lvl="5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marL="3200400" lvl="6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marL="3657600" lvl="7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marL="4114800" lvl="8" indent="-36195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327285" y="1107618"/>
            <a:ext cx="8946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327285" y="2868382"/>
            <a:ext cx="4200000" cy="85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2"/>
          </p:nvPr>
        </p:nvSpPr>
        <p:spPr>
          <a:xfrm>
            <a:off x="5074020" y="2868382"/>
            <a:ext cx="4200000" cy="85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327285" y="1107618"/>
            <a:ext cx="8946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327285" y="1382827"/>
            <a:ext cx="2948400" cy="18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27285" y="3458560"/>
            <a:ext cx="2948400" cy="7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514763" y="1120373"/>
            <a:ext cx="6686100" cy="101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/>
          <p:nvPr/>
        </p:nvSpPr>
        <p:spPr>
          <a:xfrm>
            <a:off x="4800600" y="-311"/>
            <a:ext cx="4800600" cy="1280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278775" y="3069236"/>
            <a:ext cx="42474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1"/>
          </p:nvPr>
        </p:nvSpPr>
        <p:spPr>
          <a:xfrm>
            <a:off x="278775" y="6976542"/>
            <a:ext cx="4247400" cy="30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5186475" y="1802142"/>
            <a:ext cx="4028700" cy="9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marL="1828800" lvl="3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marL="2286000" lvl="4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marL="2743200" lvl="5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marL="3200400" lvl="6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marL="3657600" lvl="7" indent="-36195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marL="4114800" lvl="8" indent="-36195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27285" y="1107618"/>
            <a:ext cx="8946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27285" y="2868382"/>
            <a:ext cx="8946600" cy="85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○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■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○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■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○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2"/>
              </a:buClr>
              <a:buSzPts val="2100"/>
              <a:buFont typeface="Arial"/>
              <a:buChar char="■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82ede1d94_2_0"/>
          <p:cNvSpPr txBox="1">
            <a:spLocks noGrp="1"/>
          </p:cNvSpPr>
          <p:nvPr>
            <p:ph type="title"/>
          </p:nvPr>
        </p:nvSpPr>
        <p:spPr>
          <a:xfrm>
            <a:off x="327285" y="1107618"/>
            <a:ext cx="89466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g2f82ede1d94_2_0"/>
          <p:cNvSpPr txBox="1">
            <a:spLocks noGrp="1"/>
          </p:cNvSpPr>
          <p:nvPr>
            <p:ph type="body" idx="1"/>
          </p:nvPr>
        </p:nvSpPr>
        <p:spPr>
          <a:xfrm>
            <a:off x="327285" y="2868382"/>
            <a:ext cx="8946600" cy="85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○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■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○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■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○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2"/>
              </a:buClr>
              <a:buSzPts val="2100"/>
              <a:buFont typeface="Arial"/>
              <a:buChar char="■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2f82ede1d94_2_0"/>
          <p:cNvSpPr txBox="1">
            <a:spLocks noGrp="1"/>
          </p:cNvSpPr>
          <p:nvPr>
            <p:ph type="sldNum" idx="12"/>
          </p:nvPr>
        </p:nvSpPr>
        <p:spPr>
          <a:xfrm>
            <a:off x="8896081" y="11606228"/>
            <a:ext cx="5760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850" tIns="139850" rIns="139850" bIns="139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82ede1d94_2_45"/>
          <p:cNvSpPr/>
          <p:nvPr/>
        </p:nvSpPr>
        <p:spPr>
          <a:xfrm rot="-5400000">
            <a:off x="256886" y="8534969"/>
            <a:ext cx="3422700" cy="21843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2f82ede1d94_2_45"/>
          <p:cNvSpPr/>
          <p:nvPr/>
        </p:nvSpPr>
        <p:spPr>
          <a:xfrm>
            <a:off x="1953999" y="10724749"/>
            <a:ext cx="6361500" cy="6108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Your target is </a:t>
            </a:r>
            <a:r>
              <a:rPr lang="en-GB" sz="3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95%</a:t>
            </a:r>
            <a:r>
              <a:rPr lang="en-GB" sz="2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attendance or more</a:t>
            </a:r>
            <a:endParaRPr sz="23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2f82ede1d94_2_45"/>
          <p:cNvSpPr/>
          <p:nvPr/>
        </p:nvSpPr>
        <p:spPr>
          <a:xfrm rot="5400000" flipH="1">
            <a:off x="6097238" y="5713074"/>
            <a:ext cx="3440285" cy="2184300"/>
          </a:xfrm>
          <a:prstGeom prst="blockArc">
            <a:avLst>
              <a:gd name="adj1" fmla="val 10800248"/>
              <a:gd name="adj2" fmla="val 93631"/>
              <a:gd name="adj3" fmla="val 28305"/>
            </a:avLst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2f82ede1d94_2_45"/>
          <p:cNvSpPr/>
          <p:nvPr/>
        </p:nvSpPr>
        <p:spPr>
          <a:xfrm>
            <a:off x="1968287" y="7915767"/>
            <a:ext cx="5841900" cy="6096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Attendance affects your learning</a:t>
            </a: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2f82ede1d94_2_45"/>
          <p:cNvSpPr/>
          <p:nvPr/>
        </p:nvSpPr>
        <p:spPr>
          <a:xfrm>
            <a:off x="1847500" y="5081350"/>
            <a:ext cx="6073200" cy="6285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Attendance affects your future</a:t>
            </a: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2f82ede1d94_2_45"/>
          <p:cNvSpPr/>
          <p:nvPr/>
        </p:nvSpPr>
        <p:spPr>
          <a:xfrm>
            <a:off x="1716275" y="2242259"/>
            <a:ext cx="6112735" cy="657175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2f82ede1d94_2_45"/>
          <p:cNvSpPr/>
          <p:nvPr/>
        </p:nvSpPr>
        <p:spPr>
          <a:xfrm rot="5400000" flipH="1">
            <a:off x="7468050" y="1746675"/>
            <a:ext cx="2169000" cy="1716300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g2f82ede1d94_2_45"/>
          <p:cNvGrpSpPr/>
          <p:nvPr/>
        </p:nvGrpSpPr>
        <p:grpSpPr>
          <a:xfrm>
            <a:off x="2028329" y="4730605"/>
            <a:ext cx="1306800" cy="1305000"/>
            <a:chOff x="1231926" y="4386546"/>
            <a:chExt cx="1306800" cy="1305000"/>
          </a:xfrm>
        </p:grpSpPr>
        <p:sp>
          <p:nvSpPr>
            <p:cNvPr id="111" name="Google Shape;111;g2f82ede1d94_2_45"/>
            <p:cNvSpPr/>
            <p:nvPr/>
          </p:nvSpPr>
          <p:spPr>
            <a:xfrm>
              <a:off x="1231926" y="4386546"/>
              <a:ext cx="1306800" cy="1305000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F1C2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g2f82ede1d94_2_45"/>
            <p:cNvSpPr/>
            <p:nvPr/>
          </p:nvSpPr>
          <p:spPr>
            <a:xfrm>
              <a:off x="1431552" y="4582464"/>
              <a:ext cx="903600" cy="903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g2f82ede1d94_2_45"/>
            <p:cNvSpPr txBox="1"/>
            <p:nvPr/>
          </p:nvSpPr>
          <p:spPr>
            <a:xfrm>
              <a:off x="1462764" y="4836817"/>
              <a:ext cx="841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April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14;g2f82ede1d94_2_45"/>
          <p:cNvGrpSpPr/>
          <p:nvPr/>
        </p:nvGrpSpPr>
        <p:grpSpPr>
          <a:xfrm>
            <a:off x="7481590" y="10377679"/>
            <a:ext cx="1306800" cy="1305000"/>
            <a:chOff x="1231926" y="4386546"/>
            <a:chExt cx="1306800" cy="1305000"/>
          </a:xfrm>
        </p:grpSpPr>
        <p:sp>
          <p:nvSpPr>
            <p:cNvPr id="115" name="Google Shape;115;g2f82ede1d94_2_45"/>
            <p:cNvSpPr/>
            <p:nvPr/>
          </p:nvSpPr>
          <p:spPr>
            <a:xfrm>
              <a:off x="1231926" y="4386546"/>
              <a:ext cx="1306800" cy="1305000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F1C2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g2f82ede1d94_2_45"/>
            <p:cNvSpPr/>
            <p:nvPr/>
          </p:nvSpPr>
          <p:spPr>
            <a:xfrm>
              <a:off x="1431552" y="4582464"/>
              <a:ext cx="903600" cy="903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g2f82ede1d94_2_45"/>
            <p:cNvSpPr txBox="1"/>
            <p:nvPr/>
          </p:nvSpPr>
          <p:spPr>
            <a:xfrm>
              <a:off x="1431552" y="4777880"/>
              <a:ext cx="903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2f82ede1d94_2_45"/>
            <p:cNvSpPr txBox="1"/>
            <p:nvPr/>
          </p:nvSpPr>
          <p:spPr>
            <a:xfrm>
              <a:off x="1268236" y="4890667"/>
              <a:ext cx="12342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September</a:t>
              </a:r>
              <a:endPara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9" name="Google Shape;119;g2f82ede1d94_2_45"/>
          <p:cNvCxnSpPr>
            <a:endCxn id="120" idx="2"/>
          </p:cNvCxnSpPr>
          <p:nvPr/>
        </p:nvCxnSpPr>
        <p:spPr>
          <a:xfrm>
            <a:off x="6624120" y="10559370"/>
            <a:ext cx="85200" cy="28800"/>
          </a:xfrm>
          <a:prstGeom prst="straightConnector1">
            <a:avLst/>
          </a:prstGeom>
          <a:noFill/>
          <a:ln w="19050" cap="flat" cmpd="sng">
            <a:solidFill>
              <a:srgbClr val="58308F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0" name="Google Shape;120;g2f82ede1d94_2_45"/>
          <p:cNvSpPr txBox="1"/>
          <p:nvPr/>
        </p:nvSpPr>
        <p:spPr>
          <a:xfrm>
            <a:off x="5130870" y="9566070"/>
            <a:ext cx="3156900" cy="1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Did you know that attendance impacts upon achievement?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f82ede1d94_2_45"/>
          <p:cNvSpPr/>
          <p:nvPr/>
        </p:nvSpPr>
        <p:spPr>
          <a:xfrm rot="-5400000" flipH="1">
            <a:off x="125117" y="2857980"/>
            <a:ext cx="3464690" cy="2239051"/>
          </a:xfrm>
          <a:prstGeom prst="blockArc">
            <a:avLst>
              <a:gd name="adj1" fmla="val 10584500"/>
              <a:gd name="adj2" fmla="val 139131"/>
              <a:gd name="adj3" fmla="val 28282"/>
            </a:avLst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f82ede1d94_2_45"/>
          <p:cNvSpPr txBox="1"/>
          <p:nvPr/>
        </p:nvSpPr>
        <p:spPr>
          <a:xfrm>
            <a:off x="423913" y="187316"/>
            <a:ext cx="859783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GB" sz="5400" b="1" i="0" u="none" strike="noStrike" cap="none">
                <a:solidFill>
                  <a:srgbClr val="0070C0"/>
                </a:solidFill>
                <a:latin typeface="Oswald"/>
                <a:ea typeface="Oswald"/>
                <a:cs typeface="Oswald"/>
                <a:sym typeface="Oswald"/>
              </a:rPr>
              <a:t>Your Attendance Journey </a:t>
            </a:r>
            <a:endParaRPr sz="5400" b="1" i="0" u="none" strike="noStrike" cap="none">
              <a:solidFill>
                <a:srgbClr val="0070C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23" name="Google Shape;123;g2f82ede1d94_2_45"/>
          <p:cNvCxnSpPr/>
          <p:nvPr/>
        </p:nvCxnSpPr>
        <p:spPr>
          <a:xfrm>
            <a:off x="3386551" y="10270393"/>
            <a:ext cx="300" cy="49620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4" name="Google Shape;124;g2f82ede1d94_2_45"/>
          <p:cNvCxnSpPr/>
          <p:nvPr/>
        </p:nvCxnSpPr>
        <p:spPr>
          <a:xfrm>
            <a:off x="2041236" y="7646153"/>
            <a:ext cx="0" cy="63960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grpSp>
        <p:nvGrpSpPr>
          <p:cNvPr id="125" name="Google Shape;125;g2f82ede1d94_2_45"/>
          <p:cNvGrpSpPr/>
          <p:nvPr/>
        </p:nvGrpSpPr>
        <p:grpSpPr>
          <a:xfrm>
            <a:off x="741796" y="1525692"/>
            <a:ext cx="1306800" cy="1305000"/>
            <a:chOff x="1231926" y="4386546"/>
            <a:chExt cx="1306800" cy="1305000"/>
          </a:xfrm>
        </p:grpSpPr>
        <p:sp>
          <p:nvSpPr>
            <p:cNvPr id="126" name="Google Shape;126;g2f82ede1d94_2_45"/>
            <p:cNvSpPr/>
            <p:nvPr/>
          </p:nvSpPr>
          <p:spPr>
            <a:xfrm>
              <a:off x="1231926" y="4386546"/>
              <a:ext cx="1306800" cy="1305000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F1C2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g2f82ede1d94_2_45"/>
            <p:cNvSpPr/>
            <p:nvPr/>
          </p:nvSpPr>
          <p:spPr>
            <a:xfrm>
              <a:off x="1431552" y="4582464"/>
              <a:ext cx="903600" cy="9033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g2f82ede1d94_2_45"/>
            <p:cNvSpPr txBox="1"/>
            <p:nvPr/>
          </p:nvSpPr>
          <p:spPr>
            <a:xfrm>
              <a:off x="1398730" y="4914304"/>
              <a:ext cx="960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July</a:t>
              </a:r>
              <a:endPara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9" name="Google Shape;129;g2f82ede1d94_2_45"/>
          <p:cNvCxnSpPr/>
          <p:nvPr/>
        </p:nvCxnSpPr>
        <p:spPr>
          <a:xfrm>
            <a:off x="8001875" y="6764606"/>
            <a:ext cx="1019875" cy="555644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0" name="Google Shape;130;g2f82ede1d94_2_45"/>
          <p:cNvCxnSpPr/>
          <p:nvPr/>
        </p:nvCxnSpPr>
        <p:spPr>
          <a:xfrm rot="10800000" flipH="1">
            <a:off x="4074913" y="8477150"/>
            <a:ext cx="39900" cy="49590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1" name="Google Shape;131;g2f82ede1d94_2_45"/>
          <p:cNvCxnSpPr/>
          <p:nvPr/>
        </p:nvCxnSpPr>
        <p:spPr>
          <a:xfrm rot="10800000" flipH="1">
            <a:off x="5469022" y="5673035"/>
            <a:ext cx="17400" cy="35190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2" name="Google Shape;132;g2f82ede1d94_2_45"/>
          <p:cNvCxnSpPr/>
          <p:nvPr/>
        </p:nvCxnSpPr>
        <p:spPr>
          <a:xfrm>
            <a:off x="6123016" y="4721625"/>
            <a:ext cx="0" cy="45420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3" name="Google Shape;133;g2f82ede1d94_2_45"/>
          <p:cNvCxnSpPr/>
          <p:nvPr/>
        </p:nvCxnSpPr>
        <p:spPr>
          <a:xfrm flipH="1">
            <a:off x="3831068" y="4798896"/>
            <a:ext cx="67224" cy="376929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4" name="Google Shape;134;g2f82ede1d94_2_45"/>
          <p:cNvCxnSpPr/>
          <p:nvPr/>
        </p:nvCxnSpPr>
        <p:spPr>
          <a:xfrm rot="10800000" flipH="1">
            <a:off x="792475" y="4775900"/>
            <a:ext cx="257100" cy="101910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5" name="Google Shape;135;g2f82ede1d94_2_45"/>
          <p:cNvCxnSpPr/>
          <p:nvPr/>
        </p:nvCxnSpPr>
        <p:spPr>
          <a:xfrm rot="10800000">
            <a:off x="1217371" y="4005415"/>
            <a:ext cx="498904" cy="2041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6" name="Google Shape;136;g2f82ede1d94_2_45"/>
          <p:cNvCxnSpPr/>
          <p:nvPr/>
        </p:nvCxnSpPr>
        <p:spPr>
          <a:xfrm>
            <a:off x="4377690" y="2095513"/>
            <a:ext cx="1179548" cy="166012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37" name="Google Shape;137;g2f82ede1d94_2_45"/>
          <p:cNvCxnSpPr/>
          <p:nvPr/>
        </p:nvCxnSpPr>
        <p:spPr>
          <a:xfrm rot="10800000">
            <a:off x="6193953" y="2595318"/>
            <a:ext cx="0" cy="62280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38" name="Google Shape;138;g2f82ede1d94_2_45"/>
          <p:cNvSpPr txBox="1"/>
          <p:nvPr/>
        </p:nvSpPr>
        <p:spPr>
          <a:xfrm>
            <a:off x="1599325" y="7132700"/>
            <a:ext cx="1991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Letters praising attendance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2f82ede1d94_2_45"/>
          <p:cNvSpPr txBox="1"/>
          <p:nvPr/>
        </p:nvSpPr>
        <p:spPr>
          <a:xfrm>
            <a:off x="6421613" y="5782400"/>
            <a:ext cx="1716300" cy="1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Christmas reward event for all students with 95% attendance or more for the term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f82ede1d94_2_45"/>
          <p:cNvSpPr txBox="1"/>
          <p:nvPr/>
        </p:nvSpPr>
        <p:spPr>
          <a:xfrm>
            <a:off x="5551892" y="4180699"/>
            <a:ext cx="1991100" cy="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Termly Prize Draw for vouchers and prizes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2f82ede1d94_2_45"/>
          <p:cNvSpPr txBox="1"/>
          <p:nvPr/>
        </p:nvSpPr>
        <p:spPr>
          <a:xfrm>
            <a:off x="3938019" y="5953900"/>
            <a:ext cx="2184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f82ede1d94_2_45"/>
          <p:cNvSpPr txBox="1"/>
          <p:nvPr/>
        </p:nvSpPr>
        <p:spPr>
          <a:xfrm>
            <a:off x="1463275" y="3215250"/>
            <a:ext cx="1872000" cy="15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 b="0" i="1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“Studies show there is a clear link between poor attendance and low academic achievement”</a:t>
            </a:r>
            <a:endParaRPr sz="19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f82ede1d94_2_45"/>
          <p:cNvSpPr txBox="1"/>
          <p:nvPr/>
        </p:nvSpPr>
        <p:spPr>
          <a:xfrm>
            <a:off x="66975" y="5686138"/>
            <a:ext cx="1991100" cy="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Easter reward event for all students with 95% attendance or more for the term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f82ede1d94_2_45"/>
          <p:cNvSpPr txBox="1"/>
          <p:nvPr/>
        </p:nvSpPr>
        <p:spPr>
          <a:xfrm>
            <a:off x="1847500" y="1239013"/>
            <a:ext cx="37995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Have you achieved 100% attendance for the whole academic year?  You will receive an invite to the end of year reward raffle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g2f82ede1d94_2_45"/>
          <p:cNvGrpSpPr/>
          <p:nvPr/>
        </p:nvGrpSpPr>
        <p:grpSpPr>
          <a:xfrm>
            <a:off x="6592624" y="7509976"/>
            <a:ext cx="1306800" cy="1305000"/>
            <a:chOff x="1231926" y="4386546"/>
            <a:chExt cx="1306800" cy="1305000"/>
          </a:xfrm>
        </p:grpSpPr>
        <p:sp>
          <p:nvSpPr>
            <p:cNvPr id="146" name="Google Shape;146;g2f82ede1d94_2_45"/>
            <p:cNvSpPr/>
            <p:nvPr/>
          </p:nvSpPr>
          <p:spPr>
            <a:xfrm>
              <a:off x="1231926" y="4386546"/>
              <a:ext cx="1306800" cy="1305000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F1C2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highlight>
                  <a:srgbClr val="F1C232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g2f82ede1d94_2_45"/>
            <p:cNvSpPr/>
            <p:nvPr/>
          </p:nvSpPr>
          <p:spPr>
            <a:xfrm>
              <a:off x="1431552" y="4582464"/>
              <a:ext cx="903600" cy="903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g2f82ede1d94_2_45"/>
            <p:cNvSpPr txBox="1"/>
            <p:nvPr/>
          </p:nvSpPr>
          <p:spPr>
            <a:xfrm>
              <a:off x="1360339" y="4901470"/>
              <a:ext cx="1070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December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g2f82ede1d94_2_45"/>
          <p:cNvSpPr txBox="1"/>
          <p:nvPr/>
        </p:nvSpPr>
        <p:spPr>
          <a:xfrm>
            <a:off x="7694350" y="2261525"/>
            <a:ext cx="1306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PERFECTON</a:t>
            </a:r>
            <a:endParaRPr sz="1400" b="1" i="0" u="none" strike="noStrike" cap="non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2f82ede1d94_2_45"/>
          <p:cNvPicPr preferRelativeResize="0"/>
          <p:nvPr/>
        </p:nvPicPr>
        <p:blipFill rotWithShape="1">
          <a:blip r:embed="rId3">
            <a:alphaModFix/>
          </a:blip>
          <a:srcRect l="17395" t="8280" r="17402" b="14901"/>
          <a:stretch/>
        </p:blipFill>
        <p:spPr>
          <a:xfrm>
            <a:off x="8028874" y="9333911"/>
            <a:ext cx="759525" cy="96641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f82ede1d94_2_45"/>
          <p:cNvSpPr txBox="1"/>
          <p:nvPr/>
        </p:nvSpPr>
        <p:spPr>
          <a:xfrm>
            <a:off x="2334750" y="2193375"/>
            <a:ext cx="533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≥96%&lt;100% At this level, you give yourself the best chance of </a:t>
            </a:r>
            <a:b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achieving your potential. 96% equals 7.5 days absence in a year.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2f82ede1d94_2_45"/>
          <p:cNvSpPr txBox="1"/>
          <p:nvPr/>
        </p:nvSpPr>
        <p:spPr>
          <a:xfrm>
            <a:off x="0" y="12352200"/>
            <a:ext cx="9601200" cy="507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ATTENDANCE MATTERS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f82ede1d94_2_45"/>
          <p:cNvSpPr txBox="1"/>
          <p:nvPr/>
        </p:nvSpPr>
        <p:spPr>
          <a:xfrm>
            <a:off x="5023225" y="11529625"/>
            <a:ext cx="27432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Your attendance is celebrated every week in tutor time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f82ede1d94_2_45"/>
          <p:cNvSpPr txBox="1"/>
          <p:nvPr/>
        </p:nvSpPr>
        <p:spPr>
          <a:xfrm>
            <a:off x="3590425" y="9772252"/>
            <a:ext cx="14328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fortnightly attendance league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g2f82ede1d94_2_45"/>
          <p:cNvPicPr preferRelativeResize="0"/>
          <p:nvPr/>
        </p:nvPicPr>
        <p:blipFill rotWithShape="1">
          <a:blip r:embed="rId4">
            <a:alphaModFix/>
          </a:blip>
          <a:srcRect l="17965" t="6171" r="17869" b="12500"/>
          <a:stretch/>
        </p:blipFill>
        <p:spPr>
          <a:xfrm rot="-4">
            <a:off x="4486877" y="11415649"/>
            <a:ext cx="627444" cy="85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f82ede1d94_2_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01872" y="9650700"/>
            <a:ext cx="973457" cy="63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f82ede1d94_2_45"/>
          <p:cNvSpPr txBox="1"/>
          <p:nvPr/>
        </p:nvSpPr>
        <p:spPr>
          <a:xfrm>
            <a:off x="183225" y="11415625"/>
            <a:ext cx="3891688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GB" sz="1600" dirty="0">
              <a:latin typeface="Gill Sans" panose="020B060402020202020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 dirty="0">
                <a:latin typeface="Gill Sans" panose="020B0604020202020204" charset="0"/>
              </a:rPr>
              <a:t>Attendance assembly </a:t>
            </a:r>
            <a:endParaRPr sz="1600" b="0" i="0" u="none" strike="noStrike" cap="none" dirty="0">
              <a:solidFill>
                <a:srgbClr val="000000"/>
              </a:solidFill>
              <a:latin typeface="Gill Sans" panose="020B0604020202020204" charset="0"/>
              <a:sym typeface="Arial"/>
            </a:endParaRPr>
          </a:p>
        </p:txBody>
      </p:sp>
      <p:pic>
        <p:nvPicPr>
          <p:cNvPr id="158" name="Google Shape;158;g2f82ede1d94_2_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075" y="10038949"/>
            <a:ext cx="1122900" cy="1296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59" name="Google Shape;159;g2f82ede1d94_2_45"/>
          <p:cNvSpPr txBox="1"/>
          <p:nvPr/>
        </p:nvSpPr>
        <p:spPr>
          <a:xfrm>
            <a:off x="66975" y="7831788"/>
            <a:ext cx="13068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Cookie Friday Surprise!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2f82ede1d94_2_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412453">
            <a:off x="701675" y="6835374"/>
            <a:ext cx="973450" cy="97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f82ede1d94_2_4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19525" y="8633348"/>
            <a:ext cx="1374600" cy="85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f82ede1d94_2_45"/>
          <p:cNvSpPr txBox="1"/>
          <p:nvPr/>
        </p:nvSpPr>
        <p:spPr>
          <a:xfrm>
            <a:off x="3619525" y="8804058"/>
            <a:ext cx="1374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Certificates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g2f82ede1d94_2_45"/>
          <p:cNvPicPr preferRelativeResize="0"/>
          <p:nvPr/>
        </p:nvPicPr>
        <p:blipFill rotWithShape="1">
          <a:blip r:embed="rId9">
            <a:alphaModFix/>
          </a:blip>
          <a:srcRect b="12310"/>
          <a:stretch/>
        </p:blipFill>
        <p:spPr>
          <a:xfrm>
            <a:off x="8437225" y="6206177"/>
            <a:ext cx="973500" cy="1303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64" name="Google Shape;164;g2f82ede1d94_2_4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22888" y="5787702"/>
            <a:ext cx="759525" cy="114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f82ede1d94_2_4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70850" y="4029500"/>
            <a:ext cx="1432801" cy="1023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2f82ede1d94_2_45"/>
          <p:cNvSpPr txBox="1"/>
          <p:nvPr/>
        </p:nvSpPr>
        <p:spPr>
          <a:xfrm>
            <a:off x="3319688" y="3902000"/>
            <a:ext cx="232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1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“Employers want a workforce that is committed and punctual.”</a:t>
            </a:r>
            <a:endParaRPr sz="1600" b="0" i="1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7" name="Google Shape;167;g2f82ede1d94_2_4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6275" y="4387575"/>
            <a:ext cx="1122900" cy="1122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8" name="Google Shape;168;g2f82ede1d94_2_4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647000" y="1179988"/>
            <a:ext cx="1432800" cy="102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f82ede1d94_2_4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670824" y="2997784"/>
            <a:ext cx="1277225" cy="99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f82ede1d94_2_45"/>
          <p:cNvSpPr txBox="1"/>
          <p:nvPr/>
        </p:nvSpPr>
        <p:spPr>
          <a:xfrm>
            <a:off x="3533163" y="7047325"/>
            <a:ext cx="3246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1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“Employees who have 8 good GCSEs earn on average £150 per week more than those who do not”</a:t>
            </a:r>
            <a:endParaRPr sz="1600" b="0" i="1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" name="Google Shape;171;g2f82ede1d94_2_45"/>
          <p:cNvSpPr txBox="1"/>
          <p:nvPr/>
        </p:nvSpPr>
        <p:spPr>
          <a:xfrm>
            <a:off x="119270" y="278296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f82ede1d94_2_45"/>
          <p:cNvSpPr txBox="1"/>
          <p:nvPr/>
        </p:nvSpPr>
        <p:spPr>
          <a:xfrm>
            <a:off x="9541565" y="9839739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2f82ede1d94_2_45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noFill/>
          <a:ln w="1270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883A8-0BE6-49A6-BB67-2037D039BA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81708" y="5770651"/>
            <a:ext cx="1306800" cy="1145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202</Words>
  <Application>Microsoft Office PowerPoint</Application>
  <PresentationFormat>A3 Paper (297x420 mm)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Gill Sans</vt:lpstr>
      <vt:lpstr>Arial</vt:lpstr>
      <vt:lpstr>Oswald</vt:lpstr>
      <vt:lpstr>Simple Light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Zafar</dc:creator>
  <cp:lastModifiedBy>L Dillon</cp:lastModifiedBy>
  <cp:revision>3</cp:revision>
  <cp:lastPrinted>2024-10-02T16:17:24Z</cp:lastPrinted>
  <dcterms:modified xsi:type="dcterms:W3CDTF">2024-10-02T16:20:28Z</dcterms:modified>
</cp:coreProperties>
</file>