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31"/>
  </p:notesMasterIdLst>
  <p:sldIdLst>
    <p:sldId id="256" r:id="rId4"/>
    <p:sldId id="261" r:id="rId5"/>
    <p:sldId id="262" r:id="rId6"/>
    <p:sldId id="272" r:id="rId7"/>
    <p:sldId id="376" r:id="rId8"/>
    <p:sldId id="271" r:id="rId9"/>
    <p:sldId id="378" r:id="rId10"/>
    <p:sldId id="377" r:id="rId11"/>
    <p:sldId id="273" r:id="rId12"/>
    <p:sldId id="846" r:id="rId13"/>
    <p:sldId id="895" r:id="rId14"/>
    <p:sldId id="881" r:id="rId15"/>
    <p:sldId id="847" r:id="rId16"/>
    <p:sldId id="901" r:id="rId17"/>
    <p:sldId id="849" r:id="rId18"/>
    <p:sldId id="839" r:id="rId19"/>
    <p:sldId id="840" r:id="rId20"/>
    <p:sldId id="875" r:id="rId21"/>
    <p:sldId id="876" r:id="rId22"/>
    <p:sldId id="878" r:id="rId23"/>
    <p:sldId id="879" r:id="rId24"/>
    <p:sldId id="880" r:id="rId25"/>
    <p:sldId id="882" r:id="rId26"/>
    <p:sldId id="883" r:id="rId27"/>
    <p:sldId id="842" r:id="rId28"/>
    <p:sldId id="899" r:id="rId29"/>
    <p:sldId id="268" r:id="rId3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C8A"/>
    <a:srgbClr val="614460"/>
    <a:srgbClr val="EDEDED"/>
    <a:srgbClr val="FFFFFF"/>
    <a:srgbClr val="82C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8" autoAdjust="0"/>
    <p:restoredTop sz="94651" autoAdjust="0"/>
  </p:normalViewPr>
  <p:slideViewPr>
    <p:cSldViewPr snapToGrid="0">
      <p:cViewPr varScale="1">
        <p:scale>
          <a:sx n="55" d="100"/>
          <a:sy n="55" d="100"/>
        </p:scale>
        <p:origin x="564" y="102"/>
      </p:cViewPr>
      <p:guideLst/>
    </p:cSldViewPr>
  </p:slideViewPr>
  <p:outlineViewPr>
    <p:cViewPr>
      <p:scale>
        <a:sx n="33" d="100"/>
        <a:sy n="33" d="100"/>
      </p:scale>
      <p:origin x="0" y="-35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1143000" y="685800"/>
            <a:ext cx="4572000" cy="3429000"/>
          </a:xfrm>
          <a:prstGeom prst="rect">
            <a:avLst/>
          </a:prstGeom>
        </p:spPr>
        <p:txBody>
          <a:bodyPr/>
          <a:lstStyle/>
          <a:p>
            <a:endParaRPr/>
          </a:p>
        </p:txBody>
      </p:sp>
      <p:sp>
        <p:nvSpPr>
          <p:cNvPr id="168" name="Shape 1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641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592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208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683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2975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501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970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128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415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046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51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ver 1">
    <p:spTree>
      <p:nvGrpSpPr>
        <p:cNvPr id="1" name=""/>
        <p:cNvGrpSpPr/>
        <p:nvPr/>
      </p:nvGrpSpPr>
      <p:grpSpPr>
        <a:xfrm>
          <a:off x="0" y="0"/>
          <a:ext cx="0" cy="0"/>
          <a:chOff x="0" y="0"/>
          <a:chExt cx="0" cy="0"/>
        </a:xfrm>
      </p:grpSpPr>
      <p:sp>
        <p:nvSpPr>
          <p:cNvPr id="13" name="The title of  the presentation…"/>
          <p:cNvSpPr txBox="1">
            <a:spLocks noGrp="1"/>
          </p:cNvSpPr>
          <p:nvPr>
            <p:ph type="body" sz="half" idx="21" hasCustomPrompt="1"/>
          </p:nvPr>
        </p:nvSpPr>
        <p:spPr>
          <a:xfrm>
            <a:off x="1206498" y="3704339"/>
            <a:ext cx="21971004" cy="5555570"/>
          </a:xfrm>
          <a:prstGeom prst="rect">
            <a:avLst/>
          </a:prstGeom>
        </p:spPr>
        <p:txBody>
          <a:bodyPr/>
          <a:lstStyle/>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r>
              <a:t>The title of the presentation goes here</a:t>
            </a:r>
          </a:p>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endParaRPr/>
          </a:p>
        </p:txBody>
      </p:sp>
      <p:sp>
        <p:nvSpPr>
          <p:cNvPr id="14" name="SUBTITLE OF THE PRESENTATION"/>
          <p:cNvSpPr txBox="1">
            <a:spLocks noGrp="1"/>
          </p:cNvSpPr>
          <p:nvPr>
            <p:ph type="body" sz="quarter" idx="22" hasCustomPrompt="1"/>
          </p:nvPr>
        </p:nvSpPr>
        <p:spPr>
          <a:xfrm>
            <a:off x="1206498" y="8588964"/>
            <a:ext cx="21971004" cy="1581260"/>
          </a:xfrm>
          <a:prstGeom prst="rect">
            <a:avLst/>
          </a:prstGeom>
        </p:spPr>
        <p:txBody>
          <a:bodyPr/>
          <a:lstStyle>
            <a:lvl1pPr marL="0" indent="0" algn="ctr">
              <a:lnSpc>
                <a:spcPts val="12500"/>
              </a:lnSpc>
              <a:spcBef>
                <a:spcPts val="0"/>
              </a:spcBef>
              <a:buSzTx/>
              <a:buNone/>
              <a:defRPr sz="4600" spc="460">
                <a:solidFill>
                  <a:srgbClr val="FFFFFF"/>
                </a:solidFill>
                <a:latin typeface="Trebuchet MS"/>
                <a:ea typeface="Trebuchet MS"/>
                <a:cs typeface="Trebuchet MS"/>
                <a:sym typeface="Trebuchet MS"/>
              </a:defRPr>
            </a:lvl1pPr>
          </a:lstStyle>
          <a:p>
            <a:r>
              <a:t>SUBTITLE OF THE PRESENTATION</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2B19-B34C-4B40-A32C-DE8C41F870CA}"/>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4A5DA7-E25A-4FE0-9E97-01D68C9EA43C}"/>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a:extLst>
              <a:ext uri="{FF2B5EF4-FFF2-40B4-BE49-F238E27FC236}">
                <a16:creationId xmlns:a16="http://schemas.microsoft.com/office/drawing/2014/main" id="{941CAB5B-AE0E-4C6B-AAFA-07C43A6FA2D0}"/>
              </a:ext>
            </a:extLst>
          </p:cNvPr>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1CABE-0931-4E43-A901-B1456A1843ED}"/>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a:extLst>
              <a:ext uri="{FF2B5EF4-FFF2-40B4-BE49-F238E27FC236}">
                <a16:creationId xmlns:a16="http://schemas.microsoft.com/office/drawing/2014/main" id="{CF5DAD7A-C2ED-4D02-A411-0C0801BB992D}"/>
              </a:ext>
            </a:extLst>
          </p:cNvPr>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9F475-23B8-45FB-851F-BBF955998FD0}"/>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8" name="Footer Placeholder 7">
            <a:extLst>
              <a:ext uri="{FF2B5EF4-FFF2-40B4-BE49-F238E27FC236}">
                <a16:creationId xmlns:a16="http://schemas.microsoft.com/office/drawing/2014/main" id="{49E5EBFD-2900-42F7-8E5E-79C574BCDB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CEBF7F-5575-4086-9635-990B3508B19F}"/>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50558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50882-0314-4A79-A19A-9DF4E4243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25623D-8761-47A7-B08B-C732E6931EC1}"/>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4" name="Footer Placeholder 3">
            <a:extLst>
              <a:ext uri="{FF2B5EF4-FFF2-40B4-BE49-F238E27FC236}">
                <a16:creationId xmlns:a16="http://schemas.microsoft.com/office/drawing/2014/main" id="{480599C4-69C7-4E0D-B4ED-B34DBBEC67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5E2643-6E34-4A98-BE65-A6FA7D566473}"/>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3237694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68246C-CCC7-4E9E-A105-993F6A0BE3CD}"/>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3" name="Footer Placeholder 2">
            <a:extLst>
              <a:ext uri="{FF2B5EF4-FFF2-40B4-BE49-F238E27FC236}">
                <a16:creationId xmlns:a16="http://schemas.microsoft.com/office/drawing/2014/main" id="{E4CDE5CB-1050-47EA-B85F-20FBAEA4F1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B28A11-261F-4847-94F7-856E738D6512}"/>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238005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E246-FBC0-4364-9420-D32FC5743AD8}"/>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CE4B7056-01C9-4F8D-9BDA-68FAB40838EF}"/>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36EDC4-4DA8-42FC-942D-6901D5A570E3}"/>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3E97C193-E7B0-4EE7-B97D-254CDDC539EA}"/>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6" name="Footer Placeholder 5">
            <a:extLst>
              <a:ext uri="{FF2B5EF4-FFF2-40B4-BE49-F238E27FC236}">
                <a16:creationId xmlns:a16="http://schemas.microsoft.com/office/drawing/2014/main" id="{6E4B37C8-00B9-4152-9280-39D110EECA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49C7E9-3D0D-45E8-A7B2-5904508F45A4}"/>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2833010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CE3CD-4910-4CA4-8976-B4227F2B39DF}"/>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BA5813B9-32FF-4C74-88C8-82253A39B6CC}"/>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27EBD483-F2FE-47FC-BB9C-9A208C5BD0E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a:extLst>
              <a:ext uri="{FF2B5EF4-FFF2-40B4-BE49-F238E27FC236}">
                <a16:creationId xmlns:a16="http://schemas.microsoft.com/office/drawing/2014/main" id="{797B09A6-A73E-4849-AC13-ED0634AD20E6}"/>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6" name="Footer Placeholder 5">
            <a:extLst>
              <a:ext uri="{FF2B5EF4-FFF2-40B4-BE49-F238E27FC236}">
                <a16:creationId xmlns:a16="http://schemas.microsoft.com/office/drawing/2014/main" id="{92C93CEF-1C2F-4D9C-AB1B-FA24FDBBC8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B65467-8B8D-486A-898A-8E4108C7FB4D}"/>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284380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77AA-8975-4FE3-A9B7-3120173B81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7E0E63-BA2F-48A7-86D6-DFDC23A722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EE2C92-E52D-478D-8A71-6D48D85B1E9B}"/>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5" name="Footer Placeholder 4">
            <a:extLst>
              <a:ext uri="{FF2B5EF4-FFF2-40B4-BE49-F238E27FC236}">
                <a16:creationId xmlns:a16="http://schemas.microsoft.com/office/drawing/2014/main" id="{C8B62712-1E3F-44C5-8A42-58FACB5BD3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7A442-D7BA-4320-B384-8F4858DFFCB9}"/>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206495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45E94C-5579-4BF9-A20F-E22BBF674CD7}"/>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44D75F-C02D-4A93-91C8-2EB8376FC9C1}"/>
              </a:ext>
            </a:extLst>
          </p:cNvPr>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9D688-92E9-4053-909D-F358BBA4CCC7}"/>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5" name="Footer Placeholder 4">
            <a:extLst>
              <a:ext uri="{FF2B5EF4-FFF2-40B4-BE49-F238E27FC236}">
                <a16:creationId xmlns:a16="http://schemas.microsoft.com/office/drawing/2014/main" id="{D7B50F4B-CA19-4870-8AEA-46A7DB78F5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889BB-C977-4A2A-BEFF-085D18734864}"/>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2926314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Content Slide w/Single Image">
    <p:spTree>
      <p:nvGrpSpPr>
        <p:cNvPr id="1" name=""/>
        <p:cNvGrpSpPr/>
        <p:nvPr/>
      </p:nvGrpSpPr>
      <p:grpSpPr>
        <a:xfrm>
          <a:off x="0" y="0"/>
          <a:ext cx="0" cy="0"/>
          <a:chOff x="0" y="0"/>
          <a:chExt cx="0" cy="0"/>
        </a:xfrm>
      </p:grpSpPr>
      <p:pic>
        <p:nvPicPr>
          <p:cNvPr id="119" name="pg9.jpg" descr="pg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120"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21" name="Ceaque optus sitium rehendi tiscipi distoribus pa commodi pitatistio dolorpo rporro qui doluptat res nulpariates mi, as alibus at. Natatqui quodis essit que aut quate delibus alisInistior sita et veniet verio quae.…"/>
          <p:cNvSpPr txBox="1">
            <a:spLocks noGrp="1"/>
          </p:cNvSpPr>
          <p:nvPr>
            <p:ph type="body" sz="quarter" idx="21" hasCustomPrompt="1"/>
          </p:nvPr>
        </p:nvSpPr>
        <p:spPr>
          <a:xfrm>
            <a:off x="1861165" y="6557815"/>
            <a:ext cx="6932467" cy="4251961"/>
          </a:xfrm>
          <a:prstGeom prst="rect">
            <a:avLst/>
          </a:prstGeom>
        </p:spPr>
        <p:txBody>
          <a:bodyPr>
            <a:spAutoFit/>
          </a:bodyPr>
          <a:lstStyle/>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r>
              <a:t>Ceaque optus sitium rehendi tiscipi distoribus pa commodi pitatistio dolorpo rporro qui doluptat res nulpariates mi, as alibus at. Natatqui quodis essit que aut quate delibus alisInistior sita et veniet verio quae. Mosam eribusant lit lanita volorum es simagnimus autEbit magnatiumquo dusande verum doluptatqui custoris iunditam rerchicit est ad ut qui corerci psaperruntia voloris aute dellaut asperum quidemq.</a:t>
            </a:r>
          </a:p>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endParaRPr/>
          </a:p>
        </p:txBody>
      </p:sp>
      <p:sp>
        <p:nvSpPr>
          <p:cNvPr id="122" name="Campus.jpg"/>
          <p:cNvSpPr>
            <a:spLocks noGrp="1"/>
          </p:cNvSpPr>
          <p:nvPr>
            <p:ph type="pic" idx="22"/>
          </p:nvPr>
        </p:nvSpPr>
        <p:spPr>
          <a:xfrm>
            <a:off x="9912883" y="-4667444"/>
            <a:ext cx="12287681" cy="17381124"/>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1848518" y="4828129"/>
            <a:ext cx="7956164" cy="1620521"/>
          </a:xfrm>
          <a:prstGeom prst="rect">
            <a:avLst/>
          </a:prstGeom>
        </p:spPr>
        <p:txBody>
          <a:bodyPr anchor="ctr">
            <a:spAutoFit/>
          </a:bodyPr>
          <a:lstStyle>
            <a:lvl1pPr marL="0" indent="0" defTabSz="457200">
              <a:lnSpc>
                <a:spcPct val="120000"/>
              </a:lnSpc>
              <a:spcBef>
                <a:spcPts val="0"/>
              </a:spcBef>
              <a:buSzTx/>
              <a:buNone/>
              <a:defRPr sz="2200" b="1" cap="all" spc="440">
                <a:solidFill>
                  <a:srgbClr val="825C8A"/>
                </a:solidFill>
                <a:latin typeface="Trebuchet MS"/>
                <a:ea typeface="Trebuchet MS"/>
                <a:cs typeface="Trebuchet MS"/>
                <a:sym typeface="Trebuchet MS"/>
              </a:defRPr>
            </a:lvl1pPr>
          </a:lstStyle>
          <a:p>
            <a:r>
              <a:t>Gendisinihit alit quidus et opta earum quaspit aliquid mi, nam eaquaectitae </a:t>
            </a:r>
          </a:p>
        </p:txBody>
      </p:sp>
      <p:sp>
        <p:nvSpPr>
          <p:cNvPr id="124"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t>Expand your Opportunities with Edge Hill</a:t>
            </a:r>
          </a:p>
        </p:txBody>
      </p:sp>
      <p:sp>
        <p:nvSpPr>
          <p:cNvPr id="125" name="Content slide with one image"/>
          <p:cNvSpPr txBox="1">
            <a:spLocks noGrp="1"/>
          </p:cNvSpPr>
          <p:nvPr>
            <p:ph type="body" sz="quarter" idx="24" hasCustomPrompt="1"/>
          </p:nvPr>
        </p:nvSpPr>
        <p:spPr>
          <a:xfrm>
            <a:off x="1841588" y="1877214"/>
            <a:ext cx="9006551" cy="2558207"/>
          </a:xfrm>
          <a:prstGeom prst="rect">
            <a:avLst/>
          </a:prstGeom>
        </p:spPr>
        <p:txBody>
          <a:bodyPr/>
          <a:lstStyle>
            <a:lvl1pPr marL="0" indent="0">
              <a:lnSpc>
                <a:spcPts val="9200"/>
              </a:lnSpc>
              <a:spcBef>
                <a:spcPts val="0"/>
              </a:spcBef>
              <a:buSzTx/>
              <a:buNone/>
              <a:defRPr sz="9200" spc="183">
                <a:solidFill>
                  <a:srgbClr val="825C8A"/>
                </a:solidFill>
                <a:latin typeface="Trebuchet MS"/>
                <a:ea typeface="Trebuchet MS"/>
                <a:cs typeface="Trebuchet MS"/>
                <a:sym typeface="Trebuchet MS"/>
              </a:defRPr>
            </a:lvl1pPr>
          </a:lstStyle>
          <a:p>
            <a:r>
              <a:t>Content slide with one image</a:t>
            </a:r>
          </a:p>
        </p:txBody>
      </p:sp>
    </p:spTree>
    <p:extLst>
      <p:ext uri="{BB962C8B-B14F-4D97-AF65-F5344CB8AC3E}">
        <p14:creationId xmlns:p14="http://schemas.microsoft.com/office/powerpoint/2010/main" val="141939942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37F7-9D28-4B72-9C39-97E38C567646}"/>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A2080ED9-7505-4DAE-8069-5AB928188A3C}"/>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9E6C54AF-4A2F-4450-9288-B96FD70BECC4}"/>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5" name="Footer Placeholder 4">
            <a:extLst>
              <a:ext uri="{FF2B5EF4-FFF2-40B4-BE49-F238E27FC236}">
                <a16:creationId xmlns:a16="http://schemas.microsoft.com/office/drawing/2014/main" id="{7D4F9290-7D44-4620-A2AF-BE73337AD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3CDA9-14D7-417E-9B63-91225D79661D}"/>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3263794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1E01C-1535-4396-B58A-387D2D55C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76AD44-B325-42EA-B85E-F5CC9A1FB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6E433-09F2-4199-9D1C-1C91D482465A}"/>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5" name="Footer Placeholder 4">
            <a:extLst>
              <a:ext uri="{FF2B5EF4-FFF2-40B4-BE49-F238E27FC236}">
                <a16:creationId xmlns:a16="http://schemas.microsoft.com/office/drawing/2014/main" id="{F683C8C9-994F-4D3B-80C5-D006327B6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5461B-8AED-4DA5-B967-E5B31C92038E}"/>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398818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s 3">
    <p:spTree>
      <p:nvGrpSpPr>
        <p:cNvPr id="1" name=""/>
        <p:cNvGrpSpPr/>
        <p:nvPr/>
      </p:nvGrpSpPr>
      <p:grpSpPr>
        <a:xfrm>
          <a:off x="0" y="0"/>
          <a:ext cx="0" cy="0"/>
          <a:chOff x="0" y="0"/>
          <a:chExt cx="0" cy="0"/>
        </a:xfrm>
      </p:grpSpPr>
      <p:pic>
        <p:nvPicPr>
          <p:cNvPr id="70" name="Pg1.jpg" descr="Pg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71"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a:p>
        </p:txBody>
      </p:sp>
      <p:sp>
        <p:nvSpPr>
          <p:cNvPr id="7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t>Expand your Opportunities with Edge Hill</a:t>
            </a:r>
          </a:p>
        </p:txBody>
      </p:sp>
      <p:sp>
        <p:nvSpPr>
          <p:cNvPr id="73" name="Contents"/>
          <p:cNvSpPr txBox="1">
            <a:spLocks noGrp="1"/>
          </p:cNvSpPr>
          <p:nvPr>
            <p:ph type="body" sz="quarter" idx="21" hasCustomPrompt="1"/>
          </p:nvPr>
        </p:nvSpPr>
        <p:spPr>
          <a:xfrm>
            <a:off x="5272861" y="3241288"/>
            <a:ext cx="13838278" cy="1773849"/>
          </a:xfrm>
          <a:prstGeom prst="rect">
            <a:avLst/>
          </a:prstGeom>
        </p:spPr>
        <p:txBody>
          <a:bodyPr/>
          <a:lstStyle>
            <a:lvl1pPr marL="0" indent="0" algn="ctr">
              <a:lnSpc>
                <a:spcPts val="12000"/>
              </a:lnSpc>
              <a:spcBef>
                <a:spcPts val="0"/>
              </a:spcBef>
              <a:buSzTx/>
              <a:buNone/>
              <a:defRPr sz="10700" spc="213">
                <a:solidFill>
                  <a:srgbClr val="FFFFFF"/>
                </a:solidFill>
                <a:latin typeface="Trebuchet MS"/>
                <a:ea typeface="Trebuchet MS"/>
                <a:cs typeface="Trebuchet MS"/>
                <a:sym typeface="Trebuchet MS"/>
              </a:defRPr>
            </a:lvl1pPr>
          </a:lstStyle>
          <a:p>
            <a:r>
              <a:t>Contents</a:t>
            </a:r>
          </a:p>
        </p:txBody>
      </p:sp>
      <p:sp>
        <p:nvSpPr>
          <p:cNvPr id="74" name="OPTASPELLAUT SUM QUE VELENDESTIS ET…"/>
          <p:cNvSpPr txBox="1">
            <a:spLocks noGrp="1"/>
          </p:cNvSpPr>
          <p:nvPr>
            <p:ph type="body" sz="half" idx="22"/>
          </p:nvPr>
        </p:nvSpPr>
        <p:spPr>
          <a:xfrm>
            <a:off x="5299736" y="5508678"/>
            <a:ext cx="13784528" cy="7654960"/>
          </a:xfrm>
          <a:prstGeom prst="rect">
            <a:avLst/>
          </a:prstGeom>
        </p:spPr>
        <p:txBody>
          <a:bodyPr/>
          <a:lstStyle/>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t>OPTASPELLAUT SUM</a:t>
            </a:r>
            <a:br/>
            <a:r>
              <a:t>QUE VELENDESTIS ET</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t>OMNIAERUM UNTIIS DOLLORI</a:t>
            </a:r>
            <a:br/>
            <a:r>
              <a:t>UT ENTIIS PORIT ERIBUS</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t>ACILLOR EPERUMQUI</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4560-7AA1-4BEE-9727-24AD6406CADF}"/>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B1B41521-376D-4B15-B30E-54643AB89451}"/>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DF495-A11E-427E-B409-3CC60771E86B}"/>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5" name="Footer Placeholder 4">
            <a:extLst>
              <a:ext uri="{FF2B5EF4-FFF2-40B4-BE49-F238E27FC236}">
                <a16:creationId xmlns:a16="http://schemas.microsoft.com/office/drawing/2014/main" id="{2FDC16AD-2F95-42D2-A2AD-4D4EABB9CE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49CB3-0C45-4897-9B53-8D8132D4C0A4}"/>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3176665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02574-5AF4-4C3A-90AF-2E3F2AACBA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F1ABD-B938-4E50-86EE-7757DF90B26C}"/>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EBF7F1-D7BB-4D4F-9D36-B4CFCAF64C99}"/>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583F6F-024F-4515-8C0D-B848136A5266}"/>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6" name="Footer Placeholder 5">
            <a:extLst>
              <a:ext uri="{FF2B5EF4-FFF2-40B4-BE49-F238E27FC236}">
                <a16:creationId xmlns:a16="http://schemas.microsoft.com/office/drawing/2014/main" id="{843B0B67-B9C9-4CAD-951A-F14831ECFA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053F59-FC43-431A-BD99-45D84FACFB7C}"/>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669866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3590-6F1D-4B0E-BA08-0F4941C815BD}"/>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640F96-9127-4496-A590-9DABDDF58D35}"/>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10A41-537E-487F-873B-CF403127AC60}"/>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A2CC1F-D408-426D-9676-35153632077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F95B3C-317C-467A-BBB1-5DA82C25A483}"/>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AF1CE6-AC50-4316-8BA2-449BA66279AE}"/>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8" name="Footer Placeholder 7">
            <a:extLst>
              <a:ext uri="{FF2B5EF4-FFF2-40B4-BE49-F238E27FC236}">
                <a16:creationId xmlns:a16="http://schemas.microsoft.com/office/drawing/2014/main" id="{9D7918AE-A6DE-4ADE-90AE-FE02040B5D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BB7351-3037-4BA8-B9CC-AE86B74D42E6}"/>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235055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2C12-00BC-4F7E-A9F9-ECF6C56CB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98071C-26E3-4120-AC12-2EDBC8558954}"/>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4" name="Footer Placeholder 3">
            <a:extLst>
              <a:ext uri="{FF2B5EF4-FFF2-40B4-BE49-F238E27FC236}">
                <a16:creationId xmlns:a16="http://schemas.microsoft.com/office/drawing/2014/main" id="{41E8FE2B-BC51-452E-A5AB-3ED8F6D1F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63080C-9CFC-42A4-9D16-337E5D7CC7FF}"/>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1548628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6EE0D-1468-4BA1-AC3D-AC5C71D03029}"/>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3" name="Footer Placeholder 2">
            <a:extLst>
              <a:ext uri="{FF2B5EF4-FFF2-40B4-BE49-F238E27FC236}">
                <a16:creationId xmlns:a16="http://schemas.microsoft.com/office/drawing/2014/main" id="{B6EB83DC-F2F9-4B69-8583-14991096D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D19FCA-0513-4C7E-AC45-AACB6C85DC96}"/>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3384600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9B95-FE87-4AC7-8A4D-7314F1153010}"/>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81D4CD63-C3D5-4FFF-BF91-04EA34412C69}"/>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8F71C-517F-4DC1-B9C3-C02556D34A5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70DA9D15-B06F-4C39-9CE1-3B2E71BD43F7}"/>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6" name="Footer Placeholder 5">
            <a:extLst>
              <a:ext uri="{FF2B5EF4-FFF2-40B4-BE49-F238E27FC236}">
                <a16:creationId xmlns:a16="http://schemas.microsoft.com/office/drawing/2014/main" id="{983B76DD-F8A7-4B23-A36A-E9AA72D22B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87FBA-C00D-46CC-A1BE-8681491E410D}"/>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3677311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C4C3-82B7-461A-A7E4-3C59A9CADB9F}"/>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BEDBAE0B-C7E3-4D81-99B4-347810A57F24}"/>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72A51243-B9D2-4910-80DD-825CC6F1DAE2}"/>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A5EF4184-034D-46C0-9E5C-F229E6064CA4}"/>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6" name="Footer Placeholder 5">
            <a:extLst>
              <a:ext uri="{FF2B5EF4-FFF2-40B4-BE49-F238E27FC236}">
                <a16:creationId xmlns:a16="http://schemas.microsoft.com/office/drawing/2014/main" id="{888DF563-4DEC-477A-91EA-FC07775EE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3A4C3-1326-4BEC-92AB-1374E9D51C2B}"/>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1840305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1AE5-EB99-48DF-A5D2-AFCEB844E3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87C032-0AF8-4306-9D7D-CBA88EA62F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42F7B-5D0B-4A22-850A-DBCCA140E8C6}"/>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5" name="Footer Placeholder 4">
            <a:extLst>
              <a:ext uri="{FF2B5EF4-FFF2-40B4-BE49-F238E27FC236}">
                <a16:creationId xmlns:a16="http://schemas.microsoft.com/office/drawing/2014/main" id="{F6926BD9-CB48-4EFB-A119-5DE933601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2A650-B967-407D-A7E3-D8916A64C35B}"/>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1856457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744B5F-6D3F-4FD6-80CF-9665FEEBEF62}"/>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0525ED-C1BF-4EA3-B58C-FB924193FA03}"/>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856DB-AA12-44CA-A54E-0148226B2096}"/>
              </a:ext>
            </a:extLst>
          </p:cNvPr>
          <p:cNvSpPr>
            <a:spLocks noGrp="1"/>
          </p:cNvSpPr>
          <p:nvPr>
            <p:ph type="dt" sz="half" idx="10"/>
          </p:nvPr>
        </p:nvSpPr>
        <p:spPr/>
        <p:txBody>
          <a:bodyPr/>
          <a:lstStyle/>
          <a:p>
            <a:fld id="{121EE999-C32E-4435-86CF-A99387B52193}" type="datetimeFigureOut">
              <a:rPr lang="en-US" smtClean="0"/>
              <a:t>6/30/2022</a:t>
            </a:fld>
            <a:endParaRPr lang="en-US"/>
          </a:p>
        </p:txBody>
      </p:sp>
      <p:sp>
        <p:nvSpPr>
          <p:cNvPr id="5" name="Footer Placeholder 4">
            <a:extLst>
              <a:ext uri="{FF2B5EF4-FFF2-40B4-BE49-F238E27FC236}">
                <a16:creationId xmlns:a16="http://schemas.microsoft.com/office/drawing/2014/main" id="{7C8CB2ED-87AF-4128-80FE-BB33043EE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F6A3C-128F-42D4-A197-83DA25F6BE9E}"/>
              </a:ext>
            </a:extLst>
          </p:cNvPr>
          <p:cNvSpPr>
            <a:spLocks noGrp="1"/>
          </p:cNvSpPr>
          <p:nvPr>
            <p:ph type="sldNum" sz="quarter" idx="12"/>
          </p:nvPr>
        </p:nvSpPr>
        <p:spPr/>
        <p:txBody>
          <a:bodyPr/>
          <a:lstStyle/>
          <a:p>
            <a:fld id="{C2921A33-F2E0-499C-8EEC-677DBDB03D48}" type="slidenum">
              <a:rPr lang="en-US" smtClean="0"/>
              <a:t>‹#›</a:t>
            </a:fld>
            <a:endParaRPr lang="en-US"/>
          </a:p>
        </p:txBody>
      </p:sp>
    </p:spTree>
    <p:extLst>
      <p:ext uri="{BB962C8B-B14F-4D97-AF65-F5344CB8AC3E}">
        <p14:creationId xmlns:p14="http://schemas.microsoft.com/office/powerpoint/2010/main" val="3122459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Back Page">
    <p:spTree>
      <p:nvGrpSpPr>
        <p:cNvPr id="1" name=""/>
        <p:cNvGrpSpPr/>
        <p:nvPr/>
      </p:nvGrpSpPr>
      <p:grpSpPr>
        <a:xfrm>
          <a:off x="0" y="0"/>
          <a:ext cx="0" cy="0"/>
          <a:chOff x="0" y="0"/>
          <a:chExt cx="0" cy="0"/>
        </a:xfrm>
      </p:grpSpPr>
      <p:pic>
        <p:nvPicPr>
          <p:cNvPr id="157" name="Pg1.jpg" descr="Pg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7"/>
            <a:ext cx="24384000" cy="13714930"/>
          </a:xfrm>
          <a:prstGeom prst="rect">
            <a:avLst/>
          </a:prstGeom>
          <a:ln w="12700">
            <a:miter lim="400000"/>
          </a:ln>
        </p:spPr>
      </p:pic>
      <p:pic>
        <p:nvPicPr>
          <p:cNvPr id="158" name="EHU Logo White.pdf" descr="EHU Logo Whit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9321" y="7101560"/>
            <a:ext cx="5885362" cy="770880"/>
          </a:xfrm>
          <a:prstGeom prst="rect">
            <a:avLst/>
          </a:prstGeom>
          <a:ln w="12700">
            <a:miter lim="400000"/>
          </a:ln>
        </p:spPr>
      </p:pic>
      <p:sp>
        <p:nvSpPr>
          <p:cNvPr id="159" name="EHU.AC.UK/DISCOVER"/>
          <p:cNvSpPr txBox="1"/>
          <p:nvPr/>
        </p:nvSpPr>
        <p:spPr>
          <a:xfrm>
            <a:off x="1206498" y="7136284"/>
            <a:ext cx="21971004" cy="1581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25000" lnSpcReduction="20000"/>
          </a:bodyPr>
          <a:lstStyle>
            <a:lvl1pPr>
              <a:lnSpc>
                <a:spcPts val="12500"/>
              </a:lnSpc>
              <a:defRPr sz="3300" spc="264">
                <a:solidFill>
                  <a:srgbClr val="FFFFFF"/>
                </a:solidFill>
                <a:latin typeface="Trebuchet MS"/>
                <a:ea typeface="Trebuchet MS"/>
                <a:cs typeface="Trebuchet MS"/>
                <a:sym typeface="Trebuchet MS"/>
              </a:defRPr>
            </a:lvl1pPr>
          </a:lstStyle>
          <a:p>
            <a:r>
              <a:rPr sz="3300"/>
              <a:t>EHU.AC.UK/DISCOVER</a:t>
            </a:r>
          </a:p>
        </p:txBody>
      </p:sp>
      <p:pic>
        <p:nvPicPr>
          <p:cNvPr id="16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0656" y="5280810"/>
            <a:ext cx="4502688" cy="652684"/>
          </a:xfrm>
          <a:prstGeom prst="rect">
            <a:avLst/>
          </a:prstGeom>
          <a:ln w="12700">
            <a:miter lim="400000"/>
          </a:ln>
        </p:spPr>
      </p:pic>
      <p:sp>
        <p:nvSpPr>
          <p:cNvPr id="161" name="Slide Number"/>
          <p:cNvSpPr txBox="1">
            <a:spLocks noGrp="1"/>
          </p:cNvSpPr>
          <p:nvPr>
            <p:ph type="sldNum" sz="quarter" idx="2"/>
          </p:nvPr>
        </p:nvSpPr>
        <p:spPr>
          <a:xfrm>
            <a:off x="466968" y="12900041"/>
            <a:ext cx="405816" cy="457202"/>
          </a:xfrm>
          <a:prstGeom prst="rect">
            <a:avLst/>
          </a:prstGeom>
        </p:spPr>
        <p:txBody>
          <a:bodyPr/>
          <a:lstStyle>
            <a:lvl1pPr>
              <a:defRPr sz="2300">
                <a:solidFill>
                  <a:srgbClr val="825C8A"/>
                </a:solidFill>
                <a:latin typeface="Gibson Book"/>
                <a:ea typeface="Gibson Book"/>
                <a:cs typeface="Gibson Book"/>
                <a:sym typeface="Gibson Book"/>
              </a:defRPr>
            </a:lvl1pPr>
          </a:lstStyle>
          <a:p>
            <a:fld id="{86CB4B4D-7CA3-9044-876B-883B54F8677D}" type="slidenum">
              <a:t>‹#›</a:t>
            </a:fld>
            <a:endParaRPr/>
          </a:p>
        </p:txBody>
      </p:sp>
    </p:spTree>
    <p:extLst>
      <p:ext uri="{BB962C8B-B14F-4D97-AF65-F5344CB8AC3E}">
        <p14:creationId xmlns:p14="http://schemas.microsoft.com/office/powerpoint/2010/main" val="18039704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Divider">
    <p:spTree>
      <p:nvGrpSpPr>
        <p:cNvPr id="1" name=""/>
        <p:cNvGrpSpPr/>
        <p:nvPr/>
      </p:nvGrpSpPr>
      <p:grpSpPr>
        <a:xfrm>
          <a:off x="0" y="0"/>
          <a:ext cx="0" cy="0"/>
          <a:chOff x="0" y="0"/>
          <a:chExt cx="0" cy="0"/>
        </a:xfrm>
      </p:grpSpPr>
      <p:pic>
        <p:nvPicPr>
          <p:cNvPr id="81" name="pg7.jpg" descr="pg7.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82" name="Slide Number"/>
          <p:cNvSpPr txBox="1">
            <a:spLocks noGrp="1"/>
          </p:cNvSpPr>
          <p:nvPr>
            <p:ph type="sldNum" sz="quarter" idx="2"/>
          </p:nvPr>
        </p:nvSpPr>
        <p:spPr>
          <a:xfrm>
            <a:off x="466968" y="12925440"/>
            <a:ext cx="407343" cy="431801"/>
          </a:xfrm>
          <a:prstGeom prst="rect">
            <a:avLst/>
          </a:prstGeom>
        </p:spPr>
        <p:txBody>
          <a:bodyPr/>
          <a:lstStyle/>
          <a:p>
            <a:fld id="{86CB4B4D-7CA3-9044-876B-883B54F8677D}" type="slidenum">
              <a:t>‹#›</a:t>
            </a:fld>
            <a:endParaRPr/>
          </a:p>
        </p:txBody>
      </p:sp>
      <p:sp>
        <p:nvSpPr>
          <p:cNvPr id="83" name="General girl V1-01.jpg"/>
          <p:cNvSpPr>
            <a:spLocks noGrp="1"/>
          </p:cNvSpPr>
          <p:nvPr>
            <p:ph type="pic" idx="21"/>
          </p:nvPr>
        </p:nvSpPr>
        <p:spPr>
          <a:xfrm>
            <a:off x="-2105024" y="-7567641"/>
            <a:ext cx="36405028" cy="27043736"/>
          </a:xfrm>
          <a:prstGeom prst="rect">
            <a:avLst/>
          </a:prstGeom>
        </p:spPr>
        <p:txBody>
          <a:bodyPr lIns="91439" tIns="45719" rIns="91439" bIns="45719">
            <a:noAutofit/>
          </a:bodyPr>
          <a:lstStyle/>
          <a:p>
            <a:endParaRPr/>
          </a:p>
        </p:txBody>
      </p:sp>
      <p:sp>
        <p:nvSpPr>
          <p:cNvPr id="84" name="Section…"/>
          <p:cNvSpPr txBox="1">
            <a:spLocks noGrp="1"/>
          </p:cNvSpPr>
          <p:nvPr>
            <p:ph type="body" sz="half" idx="22" hasCustomPrompt="1"/>
          </p:nvPr>
        </p:nvSpPr>
        <p:spPr>
          <a:xfrm>
            <a:off x="1845131" y="4630519"/>
            <a:ext cx="13838278" cy="4907981"/>
          </a:xfrm>
          <a:prstGeom prst="rect">
            <a:avLst/>
          </a:prstGeom>
        </p:spPr>
        <p:txBody>
          <a:body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t>Section divider slide title</a:t>
            </a:r>
          </a:p>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endParaRPr/>
          </a:p>
        </p:txBody>
      </p:sp>
      <p:sp>
        <p:nvSpPr>
          <p:cNvPr id="85"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t>Expand your Opportunities with Edge Hill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ntent Slide w/Multiple Images">
    <p:spTree>
      <p:nvGrpSpPr>
        <p:cNvPr id="1" name=""/>
        <p:cNvGrpSpPr/>
        <p:nvPr/>
      </p:nvGrpSpPr>
      <p:grpSpPr>
        <a:xfrm>
          <a:off x="0" y="0"/>
          <a:ext cx="0" cy="0"/>
          <a:chOff x="0" y="0"/>
          <a:chExt cx="0" cy="0"/>
        </a:xfrm>
      </p:grpSpPr>
      <p:pic>
        <p:nvPicPr>
          <p:cNvPr id="104" name="pg9.jpg" descr="pg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105"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06" name="Content slide with multiple images"/>
          <p:cNvSpPr txBox="1">
            <a:spLocks noGrp="1"/>
          </p:cNvSpPr>
          <p:nvPr>
            <p:ph type="body" sz="quarter" idx="21" hasCustomPrompt="1"/>
          </p:nvPr>
        </p:nvSpPr>
        <p:spPr>
          <a:xfrm>
            <a:off x="1841588" y="1877214"/>
            <a:ext cx="9006551" cy="3779441"/>
          </a:xfrm>
          <a:prstGeom prst="rect">
            <a:avLst/>
          </a:prstGeom>
        </p:spPr>
        <p:txBody>
          <a:bodyPr/>
          <a:lstStyle>
            <a:lvl1pPr marL="0" indent="0">
              <a:lnSpc>
                <a:spcPts val="9200"/>
              </a:lnSpc>
              <a:spcBef>
                <a:spcPts val="0"/>
              </a:spcBef>
              <a:buSzTx/>
              <a:buNone/>
              <a:defRPr sz="9200" spc="183">
                <a:solidFill>
                  <a:srgbClr val="825C8A"/>
                </a:solidFill>
                <a:latin typeface="Trebuchet MS"/>
                <a:ea typeface="Trebuchet MS"/>
                <a:cs typeface="Trebuchet MS"/>
                <a:sym typeface="Trebuchet MS"/>
              </a:defRPr>
            </a:lvl1pPr>
          </a:lstStyle>
          <a:p>
            <a:r>
              <a:t>Content slide with multiple images</a:t>
            </a:r>
          </a:p>
        </p:txBody>
      </p:sp>
      <p:sp>
        <p:nvSpPr>
          <p:cNvPr id="107" name="Ceaque optus sitium rehendi tiscipi distoribus pa commodi pitatistio dolorpo rporro qui doluptat res nulpariates mi,  as alibus at. Natatqui quodis essit que aut quate delibus  alisInistior sita et venie."/>
          <p:cNvSpPr txBox="1">
            <a:spLocks noGrp="1"/>
          </p:cNvSpPr>
          <p:nvPr>
            <p:ph type="body" sz="quarter" idx="22" hasCustomPrompt="1"/>
          </p:nvPr>
        </p:nvSpPr>
        <p:spPr>
          <a:xfrm>
            <a:off x="1845846" y="5945087"/>
            <a:ext cx="8491131" cy="1620521"/>
          </a:xfrm>
          <a:prstGeom prst="rect">
            <a:avLst/>
          </a:prstGeom>
        </p:spPr>
        <p:txBody>
          <a:bodyPr>
            <a:spAutoFit/>
          </a:bodyPr>
          <a:lstStyle>
            <a:lvl1pPr marL="0" indent="0" defTabSz="457200">
              <a:lnSpc>
                <a:spcPct val="120000"/>
              </a:lnSpc>
              <a:spcBef>
                <a:spcPts val="2000"/>
              </a:spcBef>
              <a:buSzTx/>
              <a:buNone/>
              <a:defRPr sz="2200" spc="89">
                <a:solidFill>
                  <a:srgbClr val="825C8A"/>
                </a:solidFill>
                <a:latin typeface="Trebuchet MS"/>
                <a:ea typeface="Trebuchet MS"/>
                <a:cs typeface="Trebuchet MS"/>
                <a:sym typeface="Trebuchet MS"/>
              </a:defRPr>
            </a:lvl1pPr>
          </a:lstStyle>
          <a:p>
            <a:r>
              <a:t>Ceaque optus sitium rehendi tiscipi distoribus pa commodi pitatistio dolorpo rporro qui doluptat res nulpariates mi,  as alibus at. Natatqui quodis essit que aut quate delibus  alisInistior sita et venie.</a:t>
            </a:r>
          </a:p>
        </p:txBody>
      </p:sp>
      <p:sp>
        <p:nvSpPr>
          <p:cNvPr id="108" name="21-253R Edgehill History v1.2.jpg"/>
          <p:cNvSpPr>
            <a:spLocks noGrp="1"/>
          </p:cNvSpPr>
          <p:nvPr>
            <p:ph type="pic" idx="23"/>
          </p:nvPr>
        </p:nvSpPr>
        <p:spPr>
          <a:xfrm>
            <a:off x="-1515674" y="-1955502"/>
            <a:ext cx="22863476" cy="17153324"/>
          </a:xfrm>
          <a:prstGeom prst="rect">
            <a:avLst/>
          </a:prstGeom>
        </p:spPr>
        <p:txBody>
          <a:bodyPr lIns="91439" tIns="45719" rIns="91439" bIns="45719">
            <a:noAutofit/>
          </a:bodyPr>
          <a:lstStyle/>
          <a:p>
            <a:endParaRPr/>
          </a:p>
        </p:txBody>
      </p:sp>
      <p:sp>
        <p:nvSpPr>
          <p:cNvPr id="109" name="Campus.jpg"/>
          <p:cNvSpPr>
            <a:spLocks noGrp="1"/>
          </p:cNvSpPr>
          <p:nvPr>
            <p:ph type="pic" sz="quarter" idx="24"/>
          </p:nvPr>
        </p:nvSpPr>
        <p:spPr>
          <a:xfrm>
            <a:off x="17094446" y="379528"/>
            <a:ext cx="3836651" cy="5427005"/>
          </a:xfrm>
          <a:prstGeom prst="rect">
            <a:avLst/>
          </a:prstGeom>
        </p:spPr>
        <p:txBody>
          <a:bodyPr lIns="91439" tIns="45719" rIns="91439" bIns="45719">
            <a:noAutofit/>
          </a:bodyPr>
          <a:lstStyle/>
          <a:p>
            <a:endParaRPr/>
          </a:p>
        </p:txBody>
      </p:sp>
      <p:sp>
        <p:nvSpPr>
          <p:cNvPr id="110" name="Screenshot 2021-04-01 at 11.47.11.png"/>
          <p:cNvSpPr>
            <a:spLocks noGrp="1"/>
          </p:cNvSpPr>
          <p:nvPr>
            <p:ph type="pic" sz="half" idx="25"/>
          </p:nvPr>
        </p:nvSpPr>
        <p:spPr>
          <a:xfrm>
            <a:off x="16772765" y="5469767"/>
            <a:ext cx="10405914" cy="6940558"/>
          </a:xfrm>
          <a:prstGeom prst="rect">
            <a:avLst/>
          </a:prstGeom>
        </p:spPr>
        <p:txBody>
          <a:bodyPr lIns="91439" tIns="45719" rIns="91439" bIns="45719">
            <a:noAutofit/>
          </a:bodyPr>
          <a:lstStyle/>
          <a:p>
            <a:endParaRPr/>
          </a:p>
        </p:txBody>
      </p:sp>
      <p:sp>
        <p:nvSpPr>
          <p:cNvPr id="111" name="Screenshot 2021-04-01 at 16.23.49.png"/>
          <p:cNvSpPr>
            <a:spLocks noGrp="1"/>
          </p:cNvSpPr>
          <p:nvPr>
            <p:ph type="pic" sz="quarter" idx="26"/>
          </p:nvPr>
        </p:nvSpPr>
        <p:spPr>
          <a:xfrm>
            <a:off x="2446445" y="8203869"/>
            <a:ext cx="8079276" cy="3610331"/>
          </a:xfrm>
          <a:prstGeom prst="rect">
            <a:avLst/>
          </a:prstGeom>
        </p:spPr>
        <p:txBody>
          <a:bodyPr lIns="91439" tIns="45719" rIns="91439" bIns="45719">
            <a:noAutofit/>
          </a:bodyPr>
          <a:lstStyle/>
          <a:p>
            <a:endParaRPr/>
          </a:p>
        </p:txBody>
      </p:sp>
      <p:sp>
        <p:nvSpPr>
          <p:cNvPr id="112"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t>Expand your Opportunities with Edge Hill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ntent Slide w/Single Image">
    <p:spTree>
      <p:nvGrpSpPr>
        <p:cNvPr id="1" name=""/>
        <p:cNvGrpSpPr/>
        <p:nvPr/>
      </p:nvGrpSpPr>
      <p:grpSpPr>
        <a:xfrm>
          <a:off x="0" y="0"/>
          <a:ext cx="0" cy="0"/>
          <a:chOff x="0" y="0"/>
          <a:chExt cx="0" cy="0"/>
        </a:xfrm>
      </p:grpSpPr>
      <p:pic>
        <p:nvPicPr>
          <p:cNvPr id="119" name="pg9.jpg" descr="pg9.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120" name="Slide Number"/>
          <p:cNvSpPr txBox="1">
            <a:spLocks noGrp="1"/>
          </p:cNvSpPr>
          <p:nvPr>
            <p:ph type="sldNum" sz="quarter" idx="2"/>
          </p:nvPr>
        </p:nvSpPr>
        <p:spPr>
          <a:xfrm>
            <a:off x="466968" y="12925440"/>
            <a:ext cx="407343" cy="431801"/>
          </a:xfrm>
          <a:prstGeom prst="rect">
            <a:avLst/>
          </a:prstGeom>
        </p:spPr>
        <p:txBody>
          <a:bodyPr/>
          <a:lstStyle>
            <a:lvl1pPr>
              <a:defRPr>
                <a:solidFill>
                  <a:srgbClr val="825C8A"/>
                </a:solidFill>
              </a:defRPr>
            </a:lvl1pPr>
          </a:lstStyle>
          <a:p>
            <a:fld id="{86CB4B4D-7CA3-9044-876B-883B54F8677D}" type="slidenum">
              <a:t>‹#›</a:t>
            </a:fld>
            <a:endParaRPr/>
          </a:p>
        </p:txBody>
      </p:sp>
      <p:sp>
        <p:nvSpPr>
          <p:cNvPr id="121" name="Ceaque optus sitium rehendi tiscipi distoribus pa commodi pitatistio dolorpo rporro qui doluptat res nulpariates mi, as alibus at. Natatqui quodis essit que aut quate delibus alisInistior sita et veniet verio quae.…"/>
          <p:cNvSpPr txBox="1">
            <a:spLocks noGrp="1"/>
          </p:cNvSpPr>
          <p:nvPr>
            <p:ph type="body" sz="quarter" idx="21" hasCustomPrompt="1"/>
          </p:nvPr>
        </p:nvSpPr>
        <p:spPr>
          <a:xfrm>
            <a:off x="1861165" y="6557815"/>
            <a:ext cx="6932467" cy="4251961"/>
          </a:xfrm>
          <a:prstGeom prst="rect">
            <a:avLst/>
          </a:prstGeom>
        </p:spPr>
        <p:txBody>
          <a:bodyPr>
            <a:spAutoFit/>
          </a:bodyPr>
          <a:lstStyle/>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r>
              <a:t>Ceaque optus sitium rehendi tiscipi distoribus pa commodi pitatistio dolorpo rporro qui doluptat res nulpariates mi, as alibus at. Natatqui quodis essit que aut quate delibus alisInistior sita et veniet verio quae. Mosam eribusant lit lanita volorum es simagnimus autEbit magnatiumquo dusande verum doluptatqui custoris iunditam rerchicit est ad ut qui corerci psaperruntia voloris aute dellaut asperum quidemq.</a:t>
            </a:r>
          </a:p>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endParaRPr/>
          </a:p>
        </p:txBody>
      </p:sp>
      <p:sp>
        <p:nvSpPr>
          <p:cNvPr id="122" name="Campus.jpg"/>
          <p:cNvSpPr>
            <a:spLocks noGrp="1"/>
          </p:cNvSpPr>
          <p:nvPr>
            <p:ph type="pic" idx="22"/>
          </p:nvPr>
        </p:nvSpPr>
        <p:spPr>
          <a:xfrm>
            <a:off x="9912883" y="-4667444"/>
            <a:ext cx="12287681" cy="17381124"/>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1848518" y="4828129"/>
            <a:ext cx="7956164" cy="1620521"/>
          </a:xfrm>
          <a:prstGeom prst="rect">
            <a:avLst/>
          </a:prstGeom>
        </p:spPr>
        <p:txBody>
          <a:bodyPr anchor="ctr">
            <a:spAutoFit/>
          </a:bodyPr>
          <a:lstStyle>
            <a:lvl1pPr marL="0" indent="0" defTabSz="457200">
              <a:lnSpc>
                <a:spcPct val="120000"/>
              </a:lnSpc>
              <a:spcBef>
                <a:spcPts val="0"/>
              </a:spcBef>
              <a:buSzTx/>
              <a:buNone/>
              <a:defRPr sz="2200" b="1" cap="all" spc="440">
                <a:solidFill>
                  <a:srgbClr val="825C8A"/>
                </a:solidFill>
                <a:latin typeface="Trebuchet MS"/>
                <a:ea typeface="Trebuchet MS"/>
                <a:cs typeface="Trebuchet MS"/>
                <a:sym typeface="Trebuchet MS"/>
              </a:defRPr>
            </a:lvl1pPr>
          </a:lstStyle>
          <a:p>
            <a:r>
              <a:t>Gendisinihit alit quidus et opta earum quaspit aliquid mi, nam eaquaectitae </a:t>
            </a:r>
          </a:p>
        </p:txBody>
      </p:sp>
      <p:sp>
        <p:nvSpPr>
          <p:cNvPr id="124"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t>Expand your Opportunities with Edge Hill</a:t>
            </a:r>
          </a:p>
        </p:txBody>
      </p:sp>
      <p:sp>
        <p:nvSpPr>
          <p:cNvPr id="125" name="Content slide with one image"/>
          <p:cNvSpPr txBox="1">
            <a:spLocks noGrp="1"/>
          </p:cNvSpPr>
          <p:nvPr>
            <p:ph type="body" sz="quarter" idx="24" hasCustomPrompt="1"/>
          </p:nvPr>
        </p:nvSpPr>
        <p:spPr>
          <a:xfrm>
            <a:off x="1841588" y="1877214"/>
            <a:ext cx="9006551" cy="2558207"/>
          </a:xfrm>
          <a:prstGeom prst="rect">
            <a:avLst/>
          </a:prstGeom>
        </p:spPr>
        <p:txBody>
          <a:bodyPr/>
          <a:lstStyle>
            <a:lvl1pPr marL="0" indent="0">
              <a:lnSpc>
                <a:spcPts val="9200"/>
              </a:lnSpc>
              <a:spcBef>
                <a:spcPts val="0"/>
              </a:spcBef>
              <a:buSzTx/>
              <a:buNone/>
              <a:defRPr sz="9200" spc="183">
                <a:solidFill>
                  <a:srgbClr val="825C8A"/>
                </a:solidFill>
                <a:latin typeface="Trebuchet MS"/>
                <a:ea typeface="Trebuchet MS"/>
                <a:cs typeface="Trebuchet MS"/>
                <a:sym typeface="Trebuchet MS"/>
              </a:defRPr>
            </a:lvl1pPr>
          </a:lstStyle>
          <a:p>
            <a:r>
              <a:t>Content slide with one image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C4D8A-4B8B-4A68-A2B3-96F8619F4941}"/>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5F82A13C-39D0-46DC-A7B0-A2C91FC81546}"/>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E33754DD-0D8A-47EF-9787-EB511C0DA046}"/>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5" name="Footer Placeholder 4">
            <a:extLst>
              <a:ext uri="{FF2B5EF4-FFF2-40B4-BE49-F238E27FC236}">
                <a16:creationId xmlns:a16="http://schemas.microsoft.com/office/drawing/2014/main" id="{73205CC4-698A-4770-8273-924E6B443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8C3E3-0F7D-445A-8986-20347BF43B53}"/>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163118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5D57-FC74-4912-B14E-CFC1C8AFE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79339-E808-48F4-996E-95E26537CF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84C94-DB07-4D3D-9EF3-462838BA4CA4}"/>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5" name="Footer Placeholder 4">
            <a:extLst>
              <a:ext uri="{FF2B5EF4-FFF2-40B4-BE49-F238E27FC236}">
                <a16:creationId xmlns:a16="http://schemas.microsoft.com/office/drawing/2014/main" id="{2033019C-7288-4C75-B306-849FCAC6E5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CB5F41-91E4-4763-B893-C9AAB415DBF5}"/>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2397487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C100E-A924-4799-92F6-F627987F6258}"/>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DCDBD15D-3DA0-4431-817B-E539334F4E17}"/>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EFEDD83-BE74-4138-AB0C-3B1865B821A4}"/>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5" name="Footer Placeholder 4">
            <a:extLst>
              <a:ext uri="{FF2B5EF4-FFF2-40B4-BE49-F238E27FC236}">
                <a16:creationId xmlns:a16="http://schemas.microsoft.com/office/drawing/2014/main" id="{4E162EAC-92B3-47B7-B0D4-97F5365F4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5BCED-306E-4B63-B6BF-78E1D173C5A5}"/>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153402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FA21-0A43-41AB-9284-A9F76868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E3490-91BC-42FB-BF85-6724A0537D50}"/>
              </a:ext>
            </a:extLst>
          </p:cNvPr>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512334-B07A-4759-BF69-E9F44018C714}"/>
              </a:ext>
            </a:extLst>
          </p:cNvPr>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9D254-2C91-4FB2-B1E3-02E5B906EE10}"/>
              </a:ext>
            </a:extLst>
          </p:cNvPr>
          <p:cNvSpPr>
            <a:spLocks noGrp="1"/>
          </p:cNvSpPr>
          <p:nvPr>
            <p:ph type="dt" sz="half" idx="10"/>
          </p:nvPr>
        </p:nvSpPr>
        <p:spPr/>
        <p:txBody>
          <a:bodyPr/>
          <a:lstStyle/>
          <a:p>
            <a:fld id="{EB431F7B-C83A-43F1-99D5-38C401995CD6}" type="datetimeFigureOut">
              <a:rPr lang="en-US" smtClean="0"/>
              <a:t>6/30/2022</a:t>
            </a:fld>
            <a:endParaRPr lang="en-US"/>
          </a:p>
        </p:txBody>
      </p:sp>
      <p:sp>
        <p:nvSpPr>
          <p:cNvPr id="6" name="Footer Placeholder 5">
            <a:extLst>
              <a:ext uri="{FF2B5EF4-FFF2-40B4-BE49-F238E27FC236}">
                <a16:creationId xmlns:a16="http://schemas.microsoft.com/office/drawing/2014/main" id="{4F290658-7ABD-47AB-806E-CEC4C926D5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90BBB2-DFD3-4A8F-88E6-B895D43D7D02}"/>
              </a:ext>
            </a:extLst>
          </p:cNvPr>
          <p:cNvSpPr>
            <a:spLocks noGrp="1"/>
          </p:cNvSpPr>
          <p:nvPr>
            <p:ph type="sldNum" sz="quarter" idx="12"/>
          </p:nvPr>
        </p:nvSpPr>
        <p:spPr/>
        <p:txBody>
          <a:bodyPr/>
          <a:lstStyle/>
          <a:p>
            <a:fld id="{9FD3892C-B152-4FFD-ACD9-1A6AC225CF0E}" type="slidenum">
              <a:rPr lang="en-US" smtClean="0"/>
              <a:t>‹#›</a:t>
            </a:fld>
            <a:endParaRPr lang="en-US"/>
          </a:p>
        </p:txBody>
      </p:sp>
    </p:spTree>
    <p:extLst>
      <p:ext uri="{BB962C8B-B14F-4D97-AF65-F5344CB8AC3E}">
        <p14:creationId xmlns:p14="http://schemas.microsoft.com/office/powerpoint/2010/main" val="3295813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g1.jpg" descr="Pg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pic>
        <p:nvPicPr>
          <p:cNvPr id="3" name="EHU Logo White.pdf" descr="EHU Logo White.pdf"/>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249319" y="11603614"/>
            <a:ext cx="5885362" cy="770879"/>
          </a:xfrm>
          <a:prstGeom prst="rect">
            <a:avLst/>
          </a:prstGeom>
          <a:ln w="12700">
            <a:miter lim="400000"/>
          </a:ln>
        </p:spPr>
      </p:pic>
      <p:sp>
        <p:nvSpPr>
          <p:cNvPr id="4" name="Slide Title"/>
          <p:cNvSpPr txBox="1">
            <a:spLocks noGrp="1"/>
          </p:cNvSpPr>
          <p:nvPr>
            <p:ph type="title" hasCustomPrompt="1"/>
          </p:nvPr>
        </p:nvSpPr>
        <p:spPr>
          <a:xfrm>
            <a:off x="1206500" y="1079500"/>
            <a:ext cx="10477500" cy="143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5" name="Body Level One…"/>
          <p:cNvSpPr txBox="1">
            <a:spLocks noGrp="1"/>
          </p:cNvSpPr>
          <p:nvPr>
            <p:ph type="body" idx="1" hasCustomPrompt="1"/>
          </p:nvPr>
        </p:nvSpPr>
        <p:spPr>
          <a:xfrm>
            <a:off x="1206500" y="4248504"/>
            <a:ext cx="104775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6" name="Slide Number"/>
          <p:cNvSpPr txBox="1">
            <a:spLocks noGrp="1"/>
          </p:cNvSpPr>
          <p:nvPr>
            <p:ph type="sldNum" sz="quarter" idx="2"/>
          </p:nvPr>
        </p:nvSpPr>
        <p:spPr>
          <a:xfrm>
            <a:off x="12185751" y="13023798"/>
            <a:ext cx="407344" cy="431801"/>
          </a:xfrm>
          <a:prstGeom prst="rect">
            <a:avLst/>
          </a:prstGeom>
          <a:ln w="12700">
            <a:miter lim="400000"/>
          </a:ln>
        </p:spPr>
        <p:txBody>
          <a:bodyPr wrap="none" lIns="50800" tIns="50800" rIns="50800" bIns="50800" anchor="b">
            <a:spAutoFit/>
          </a:bodyPr>
          <a:lstStyle>
            <a:lvl1pPr algn="l" defTabSz="584200">
              <a:defRPr sz="2200">
                <a:solidFill>
                  <a:srgbClr val="FFFFFF"/>
                </a:solidFill>
                <a:latin typeface="Trebuchet MS"/>
                <a:ea typeface="Trebuchet MS"/>
                <a:cs typeface="Trebuchet MS"/>
                <a:sym typeface="Trebuchet MS"/>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7" r:id="rId4"/>
    <p:sldLayoutId id="2147483658" r:id="rId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1pPr>
      <a:lvl2pPr marL="0" marR="0" indent="457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2pPr>
      <a:lvl3pPr marL="0" marR="0" indent="914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3pPr>
      <a:lvl4pPr marL="0" marR="0" indent="1371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4pPr>
      <a:lvl5pPr marL="0" marR="0" indent="18288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5pPr>
      <a:lvl6pPr marL="0" marR="0" indent="22860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6pPr>
      <a:lvl7pPr marL="0" marR="0" indent="27432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7pPr>
      <a:lvl8pPr marL="0" marR="0" indent="32004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8pPr>
      <a:lvl9pPr marL="0" marR="0" indent="3657600" algn="l"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Trebuchet M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CF03A3-0484-4530-AA8D-921F28A90EBA}"/>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8753EB-F49F-43D6-A2A1-A2252C585D11}"/>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C5F27-AD28-45D7-BAFB-48C0A650A92A}"/>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EB431F7B-C83A-43F1-99D5-38C401995CD6}" type="datetimeFigureOut">
              <a:rPr lang="en-US" smtClean="0"/>
              <a:t>6/30/2022</a:t>
            </a:fld>
            <a:endParaRPr lang="en-US"/>
          </a:p>
        </p:txBody>
      </p:sp>
      <p:sp>
        <p:nvSpPr>
          <p:cNvPr id="5" name="Footer Placeholder 4">
            <a:extLst>
              <a:ext uri="{FF2B5EF4-FFF2-40B4-BE49-F238E27FC236}">
                <a16:creationId xmlns:a16="http://schemas.microsoft.com/office/drawing/2014/main" id="{BD0CB987-3F59-4152-9AC3-A9AE0B51CBBC}"/>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6608CD-8091-4BAD-AD5D-6D74560EC69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9FD3892C-B152-4FFD-ACD9-1A6AC225CF0E}" type="slidenum">
              <a:rPr lang="en-US" smtClean="0"/>
              <a:t>‹#›</a:t>
            </a:fld>
            <a:endParaRPr lang="en-US"/>
          </a:p>
        </p:txBody>
      </p:sp>
    </p:spTree>
    <p:extLst>
      <p:ext uri="{BB962C8B-B14F-4D97-AF65-F5344CB8AC3E}">
        <p14:creationId xmlns:p14="http://schemas.microsoft.com/office/powerpoint/2010/main" val="495991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4525CD-6836-483B-A14F-447731CE81A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0B6258-0F64-4856-B2C1-740A2BDC0AF8}"/>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033A9-B688-4D3F-88EB-821D7B27BCE2}"/>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121EE999-C32E-4435-86CF-A99387B52193}" type="datetimeFigureOut">
              <a:rPr lang="en-US" smtClean="0"/>
              <a:t>6/30/2022</a:t>
            </a:fld>
            <a:endParaRPr lang="en-US"/>
          </a:p>
        </p:txBody>
      </p:sp>
      <p:sp>
        <p:nvSpPr>
          <p:cNvPr id="5" name="Footer Placeholder 4">
            <a:extLst>
              <a:ext uri="{FF2B5EF4-FFF2-40B4-BE49-F238E27FC236}">
                <a16:creationId xmlns:a16="http://schemas.microsoft.com/office/drawing/2014/main" id="{52DCB41E-C48F-4F53-B44D-C42494634031}"/>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2E8C72-EB17-4581-8A38-6D12B9F55F24}"/>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2921A33-F2E0-499C-8EEC-677DBDB03D48}" type="slidenum">
              <a:rPr lang="en-US" smtClean="0"/>
              <a:t>‹#›</a:t>
            </a:fld>
            <a:endParaRPr lang="en-US"/>
          </a:p>
        </p:txBody>
      </p:sp>
    </p:spTree>
    <p:extLst>
      <p:ext uri="{BB962C8B-B14F-4D97-AF65-F5344CB8AC3E}">
        <p14:creationId xmlns:p14="http://schemas.microsoft.com/office/powerpoint/2010/main" val="254289399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8" Type="http://schemas.openxmlformats.org/officeDocument/2006/relationships/hyperlink" Target="http://www.gov.uk/student-finance" TargetMode="External"/><Relationship Id="rId3" Type="http://schemas.openxmlformats.org/officeDocument/2006/relationships/image" Target="../media/image4.jpeg"/><Relationship Id="rId7" Type="http://schemas.openxmlformats.org/officeDocument/2006/relationships/hyperlink" Target="http://www.moneysavingexpert.com/" TargetMode="External"/><Relationship Id="rId12" Type="http://schemas.openxmlformats.org/officeDocument/2006/relationships/hyperlink" Target="http://www.which.co.uk/money/university-and-student-finance/student-budget-calculator"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www.ucas.com/sfe" TargetMode="External"/><Relationship Id="rId11" Type="http://schemas.openxmlformats.org/officeDocument/2006/relationships/hyperlink" Target="http://www.nhsbsa.nhs.uk/nhs-bursary-students" TargetMode="External"/><Relationship Id="rId5" Type="http://schemas.openxmlformats.org/officeDocument/2006/relationships/hyperlink" Target="http://www.thestudentroom.co.uk/student-finance" TargetMode="External"/><Relationship Id="rId10" Type="http://schemas.openxmlformats.org/officeDocument/2006/relationships/hyperlink" Target="http://www.study-uk.britishcouncil.org/moving-uk/eu-students" TargetMode="External"/><Relationship Id="rId4" Type="http://schemas.openxmlformats.org/officeDocument/2006/relationships/image" Target="../media/image12.jpeg"/><Relationship Id="rId9" Type="http://schemas.openxmlformats.org/officeDocument/2006/relationships/hyperlink" Target="http://www.ukcisa.org.u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UBTITLE OF THE PRESENTATION"/>
          <p:cNvSpPr txBox="1">
            <a:spLocks noGrp="1"/>
          </p:cNvSpPr>
          <p:nvPr>
            <p:ph type="body" sz="quarter" idx="22"/>
          </p:nvPr>
        </p:nvSpPr>
        <p:spPr>
          <a:xfrm>
            <a:off x="1206498" y="8659303"/>
            <a:ext cx="21971004" cy="1581260"/>
          </a:xfrm>
          <a:prstGeom prst="rect">
            <a:avLst/>
          </a:prstGeom>
        </p:spPr>
        <p:txBody>
          <a:bodyPr>
            <a:noAutofit/>
          </a:bodyPr>
          <a:lstStyle/>
          <a:p>
            <a:r>
              <a:rPr lang="en-GB" sz="3600" dirty="0"/>
              <a:t>PENNY DUNNE</a:t>
            </a:r>
            <a:endParaRPr sz="3600" dirty="0"/>
          </a:p>
        </p:txBody>
      </p:sp>
      <p:sp>
        <p:nvSpPr>
          <p:cNvPr id="170" name="The title of  the presentation…"/>
          <p:cNvSpPr txBox="1">
            <a:spLocks noGrp="1"/>
          </p:cNvSpPr>
          <p:nvPr>
            <p:ph type="body" sz="half" idx="21"/>
          </p:nvPr>
        </p:nvSpPr>
        <p:spPr>
          <a:prstGeom prst="rect">
            <a:avLst/>
          </a:prstGeom>
        </p:spPr>
        <p:txBody>
          <a:bodyPr/>
          <a:lstStyle/>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r>
              <a:rPr lang="en-GB" dirty="0"/>
              <a:t>Student Finance</a:t>
            </a:r>
            <a:endParaRPr dirty="0"/>
          </a:p>
        </p:txBody>
      </p:sp>
      <p:sp>
        <p:nvSpPr>
          <p:cNvPr id="8" name="Title 7" hidden="1"/>
          <p:cNvSpPr>
            <a:spLocks noGrp="1"/>
          </p:cNvSpPr>
          <p:nvPr>
            <p:ph type="title" idx="4294967295"/>
          </p:nvPr>
        </p:nvSpPr>
        <p:spPr>
          <a:xfrm>
            <a:off x="1206498" y="-1054100"/>
            <a:ext cx="2641600" cy="673100"/>
          </a:xfrm>
        </p:spPr>
        <p:txBody>
          <a:bodyPr>
            <a:normAutofit/>
          </a:bodyPr>
          <a:lstStyle/>
          <a:p>
            <a:r>
              <a:rPr lang="en-US" sz="3600" dirty="0"/>
              <a:t>Title slide</a:t>
            </a:r>
          </a:p>
        </p:txBody>
      </p:sp>
      <p:pic>
        <p:nvPicPr>
          <p:cNvPr id="3" name="Picture 2">
            <a:extLst>
              <a:ext uri="{FF2B5EF4-FFF2-40B4-BE49-F238E27FC236}">
                <a16:creationId xmlns:a16="http://schemas.microsoft.com/office/drawing/2014/main" id="{315DBB5E-8923-401E-B91C-4D2C6AFA44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409" y="10138507"/>
            <a:ext cx="2480545" cy="3274151"/>
          </a:xfrm>
          <a:prstGeom prst="rect">
            <a:avLst/>
          </a:prstGeom>
        </p:spPr>
      </p:pic>
      <p:pic>
        <p:nvPicPr>
          <p:cNvPr id="5" name="Picture 4">
            <a:extLst>
              <a:ext uri="{FF2B5EF4-FFF2-40B4-BE49-F238E27FC236}">
                <a16:creationId xmlns:a16="http://schemas.microsoft.com/office/drawing/2014/main" id="{E6D7FFA5-D6B5-4422-8E49-B724BF2278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88045" y="10138505"/>
            <a:ext cx="2480546" cy="3274153"/>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1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10</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1841588" y="5767853"/>
            <a:ext cx="6932467" cy="7051482"/>
          </a:xfrm>
          <a:prstGeom prst="rect">
            <a:avLst/>
          </a:prstGeom>
        </p:spPr>
        <p:txBody>
          <a:bodyPr/>
          <a:lstStyle/>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600" dirty="0"/>
              <a:t>What you can receive as a student depends on where you live and household income…</a:t>
            </a:r>
          </a:p>
          <a:p>
            <a:pPr defTabSz="457200">
              <a:lnSpc>
                <a:spcPct val="120000"/>
              </a:lnSpc>
              <a:spcBef>
                <a:spcPts val="2000"/>
              </a:spcBef>
              <a:buSzTx/>
              <a:defRPr sz="2200" spc="91">
                <a:solidFill>
                  <a:srgbClr val="825C8A"/>
                </a:solidFill>
                <a:latin typeface="Trebuchet MS"/>
                <a:ea typeface="Trebuchet MS"/>
                <a:cs typeface="Trebuchet MS"/>
                <a:sym typeface="Trebuchet MS"/>
              </a:defRPr>
            </a:pPr>
            <a:endParaRPr lang="en-GB" sz="3600" b="1" dirty="0"/>
          </a:p>
          <a:p>
            <a:pPr defTabSz="457200">
              <a:lnSpc>
                <a:spcPct val="120000"/>
              </a:lnSpc>
              <a:spcBef>
                <a:spcPts val="2000"/>
              </a:spcBef>
              <a:buSzTx/>
              <a:defRPr sz="2200" spc="91">
                <a:solidFill>
                  <a:srgbClr val="825C8A"/>
                </a:solidFill>
                <a:latin typeface="Trebuchet MS"/>
                <a:ea typeface="Trebuchet MS"/>
                <a:cs typeface="Trebuchet MS"/>
                <a:sym typeface="Trebuchet MS"/>
              </a:defRPr>
            </a:pPr>
            <a:endParaRPr lang="en-GB" sz="3600" b="1" dirty="0"/>
          </a:p>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endParaRPr lang="en-GB" sz="3600" dirty="0"/>
          </a:p>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r>
              <a:rPr lang="en-GB" sz="3600" i="1" dirty="0"/>
              <a:t>*amounts will be lower for final year students</a:t>
            </a:r>
          </a:p>
        </p:txBody>
      </p:sp>
      <p:sp>
        <p:nvSpPr>
          <p:cNvPr id="234" name="Content slide with one image"/>
          <p:cNvSpPr txBox="1">
            <a:spLocks noGrp="1"/>
          </p:cNvSpPr>
          <p:nvPr>
            <p:ph type="body" idx="24"/>
          </p:nvPr>
        </p:nvSpPr>
        <p:spPr>
          <a:xfrm>
            <a:off x="1841588" y="1054615"/>
            <a:ext cx="8182945" cy="2558207"/>
          </a:xfrm>
          <a:prstGeom prst="rect">
            <a:avLst/>
          </a:prstGeom>
        </p:spPr>
        <p:txBody>
          <a:bodyPr/>
          <a:lstStyle/>
          <a:p>
            <a:r>
              <a:rPr lang="en-GB" dirty="0"/>
              <a:t>Maintenance Loan</a:t>
            </a:r>
            <a:endParaRPr dirty="0"/>
          </a:p>
        </p:txBody>
      </p:sp>
      <p:graphicFrame>
        <p:nvGraphicFramePr>
          <p:cNvPr id="4" name="Table 3">
            <a:extLst>
              <a:ext uri="{FF2B5EF4-FFF2-40B4-BE49-F238E27FC236}">
                <a16:creationId xmlns:a16="http://schemas.microsoft.com/office/drawing/2014/main" id="{B5E1490A-E3F1-485A-9B1A-1AF90235245B}"/>
              </a:ext>
            </a:extLst>
          </p:cNvPr>
          <p:cNvGraphicFramePr>
            <a:graphicFrameLocks noGrp="1"/>
          </p:cNvGraphicFramePr>
          <p:nvPr>
            <p:extLst>
              <p:ext uri="{D42A27DB-BD31-4B8C-83A1-F6EECF244321}">
                <p14:modId xmlns:p14="http://schemas.microsoft.com/office/powerpoint/2010/main" val="897426999"/>
              </p:ext>
            </p:extLst>
          </p:nvPr>
        </p:nvGraphicFramePr>
        <p:xfrm>
          <a:off x="10024532" y="2880275"/>
          <a:ext cx="11383186" cy="7751866"/>
        </p:xfrm>
        <a:graphic>
          <a:graphicData uri="http://schemas.openxmlformats.org/drawingml/2006/table">
            <a:tbl>
              <a:tblPr firstRow="1" bandRow="1">
                <a:tableStyleId>{5940675A-B579-460E-94D1-54222C63F5DA}</a:tableStyleId>
              </a:tblPr>
              <a:tblGrid>
                <a:gridCol w="5637004">
                  <a:extLst>
                    <a:ext uri="{9D8B030D-6E8A-4147-A177-3AD203B41FA5}">
                      <a16:colId xmlns:a16="http://schemas.microsoft.com/office/drawing/2014/main" val="2574450378"/>
                    </a:ext>
                  </a:extLst>
                </a:gridCol>
                <a:gridCol w="5746182">
                  <a:extLst>
                    <a:ext uri="{9D8B030D-6E8A-4147-A177-3AD203B41FA5}">
                      <a16:colId xmlns:a16="http://schemas.microsoft.com/office/drawing/2014/main" val="321030823"/>
                    </a:ext>
                  </a:extLst>
                </a:gridCol>
              </a:tblGrid>
              <a:tr h="2313053">
                <a:tc>
                  <a:txBody>
                    <a:bodyPr/>
                    <a:lstStyle/>
                    <a:p>
                      <a:pPr algn="ctr"/>
                      <a:r>
                        <a:rPr lang="en-GB" sz="3600" b="1" dirty="0">
                          <a:solidFill>
                            <a:srgbClr val="FFFFFF"/>
                          </a:solidFill>
                          <a:latin typeface="Trebuchet MS" panose="020B0603020202020204" pitchFamily="34" charset="0"/>
                        </a:rPr>
                        <a:t>Student’s living arrangement</a:t>
                      </a:r>
                      <a:endParaRPr lang="en-US" sz="3600" b="1" dirty="0">
                        <a:solidFill>
                          <a:srgbClr val="FFFFFF"/>
                        </a:solidFill>
                        <a:latin typeface="Trebuchet MS" panose="020B0603020202020204" pitchFamily="34" charset="0"/>
                      </a:endParaRPr>
                    </a:p>
                  </a:txBody>
                  <a:tcPr>
                    <a:solidFill>
                      <a:srgbClr val="825C8A"/>
                    </a:solidFill>
                  </a:tcPr>
                </a:tc>
                <a:tc>
                  <a:txBody>
                    <a:bodyPr/>
                    <a:lstStyle/>
                    <a:p>
                      <a:pPr algn="ctr"/>
                      <a:r>
                        <a:rPr lang="en-GB" sz="3600" b="1" dirty="0">
                          <a:solidFill>
                            <a:srgbClr val="FFFFFF"/>
                          </a:solidFill>
                          <a:latin typeface="Trebuchet MS" panose="020B0603020202020204" pitchFamily="34" charset="0"/>
                        </a:rPr>
                        <a:t>Maximum amount from Student Finance England 2022/23*</a:t>
                      </a:r>
                      <a:endParaRPr lang="en-US" sz="3600" b="1" dirty="0">
                        <a:solidFill>
                          <a:srgbClr val="FFFFFF"/>
                        </a:solidFill>
                        <a:latin typeface="Trebuchet MS" panose="020B0603020202020204" pitchFamily="34" charset="0"/>
                      </a:endParaRPr>
                    </a:p>
                  </a:txBody>
                  <a:tcPr>
                    <a:solidFill>
                      <a:srgbClr val="825C8A"/>
                    </a:solidFill>
                  </a:tcPr>
                </a:tc>
                <a:extLst>
                  <a:ext uri="{0D108BD9-81ED-4DB2-BD59-A6C34878D82A}">
                    <a16:rowId xmlns:a16="http://schemas.microsoft.com/office/drawing/2014/main" val="3971713736"/>
                  </a:ext>
                </a:extLst>
              </a:tr>
              <a:tr h="128539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Parental Home</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£8,171</a:t>
                      </a:r>
                    </a:p>
                  </a:txBody>
                  <a:tcPr marT="45725" marB="45725" anchor="ctr">
                    <a:solidFill>
                      <a:srgbClr val="EDEDED"/>
                    </a:solidFill>
                  </a:tcPr>
                </a:tc>
                <a:extLst>
                  <a:ext uri="{0D108BD9-81ED-4DB2-BD59-A6C34878D82A}">
                    <a16:rowId xmlns:a16="http://schemas.microsoft.com/office/drawing/2014/main" val="1892006241"/>
                  </a:ext>
                </a:extLst>
              </a:tr>
              <a:tr h="128539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Elsewhere</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£9,706</a:t>
                      </a:r>
                    </a:p>
                  </a:txBody>
                  <a:tcPr marT="45725" marB="45725" anchor="ctr">
                    <a:solidFill>
                      <a:srgbClr val="EDEDED"/>
                    </a:solidFill>
                  </a:tcPr>
                </a:tc>
                <a:extLst>
                  <a:ext uri="{0D108BD9-81ED-4DB2-BD59-A6C34878D82A}">
                    <a16:rowId xmlns:a16="http://schemas.microsoft.com/office/drawing/2014/main" val="1991154637"/>
                  </a:ext>
                </a:extLst>
              </a:tr>
              <a:tr h="128539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London</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£12,667</a:t>
                      </a:r>
                    </a:p>
                  </a:txBody>
                  <a:tcPr marT="45725" marB="45725" anchor="ctr">
                    <a:solidFill>
                      <a:srgbClr val="EDEDED"/>
                    </a:solidFill>
                  </a:tcPr>
                </a:tc>
                <a:extLst>
                  <a:ext uri="{0D108BD9-81ED-4DB2-BD59-A6C34878D82A}">
                    <a16:rowId xmlns:a16="http://schemas.microsoft.com/office/drawing/2014/main" val="42026099"/>
                  </a:ext>
                </a:extLst>
              </a:tr>
              <a:tr h="1582628">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Year abroad </a:t>
                      </a:r>
                    </a:p>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(as part of UK course)</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£11,116</a:t>
                      </a:r>
                    </a:p>
                  </a:txBody>
                  <a:tcPr marT="45725" marB="45725" anchor="ctr">
                    <a:solidFill>
                      <a:srgbClr val="EDEDED"/>
                    </a:solidFill>
                  </a:tcPr>
                </a:tc>
                <a:extLst>
                  <a:ext uri="{0D108BD9-81ED-4DB2-BD59-A6C34878D82A}">
                    <a16:rowId xmlns:a16="http://schemas.microsoft.com/office/drawing/2014/main" val="183645182"/>
                  </a:ext>
                </a:extLst>
              </a:tr>
            </a:tbl>
          </a:graphicData>
        </a:graphic>
      </p:graphicFrame>
    </p:spTree>
    <p:extLst>
      <p:ext uri="{BB962C8B-B14F-4D97-AF65-F5344CB8AC3E}">
        <p14:creationId xmlns:p14="http://schemas.microsoft.com/office/powerpoint/2010/main" val="237568318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54" y="0"/>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11</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996912" y="3241045"/>
            <a:ext cx="8690251" cy="9032874"/>
          </a:xfrm>
          <a:prstGeom prst="rect">
            <a:avLst/>
          </a:prstGeom>
        </p:spPr>
        <p:txBody>
          <a:bodyPr/>
          <a:lstStyle/>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600" dirty="0"/>
              <a:t>Based on </a:t>
            </a:r>
            <a:r>
              <a:rPr lang="en-GB" sz="3600" b="1" dirty="0"/>
              <a:t>gross taxable </a:t>
            </a:r>
            <a:r>
              <a:rPr lang="en-GB" sz="3600" dirty="0"/>
              <a:t>household income</a:t>
            </a:r>
          </a:p>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600" dirty="0"/>
              <a:t>Based on income of household where the student</a:t>
            </a:r>
            <a:r>
              <a:rPr lang="en-GB" sz="3600" b="1" dirty="0"/>
              <a:t> predominantly </a:t>
            </a:r>
            <a:r>
              <a:rPr lang="en-GB" sz="3600" dirty="0"/>
              <a:t>resides </a:t>
            </a:r>
          </a:p>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600" dirty="0"/>
              <a:t>Step parents/partners’ incomes are </a:t>
            </a:r>
            <a:r>
              <a:rPr lang="en-GB" sz="3600" b="1" dirty="0"/>
              <a:t>included </a:t>
            </a:r>
            <a:r>
              <a:rPr lang="en-GB" sz="3600" dirty="0"/>
              <a:t>in household income </a:t>
            </a:r>
          </a:p>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600" dirty="0"/>
              <a:t>Assessed based on </a:t>
            </a:r>
            <a:r>
              <a:rPr lang="en-GB" sz="3600" b="1" dirty="0"/>
              <a:t>prior financial year </a:t>
            </a:r>
            <a:endParaRPr lang="en-GB" sz="3600" dirty="0"/>
          </a:p>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600" dirty="0"/>
              <a:t>If income has </a:t>
            </a:r>
            <a:r>
              <a:rPr lang="en-GB" sz="3600" b="1" dirty="0"/>
              <a:t>dropped </a:t>
            </a:r>
            <a:r>
              <a:rPr lang="en-GB" sz="3600" dirty="0"/>
              <a:t>by more than 15% you can request a current year assessment </a:t>
            </a:r>
          </a:p>
        </p:txBody>
      </p:sp>
      <p:sp>
        <p:nvSpPr>
          <p:cNvPr id="234" name="Content slide with one image"/>
          <p:cNvSpPr txBox="1">
            <a:spLocks noGrp="1"/>
          </p:cNvSpPr>
          <p:nvPr>
            <p:ph type="body" idx="24"/>
          </p:nvPr>
        </p:nvSpPr>
        <p:spPr>
          <a:xfrm>
            <a:off x="1504218" y="682838"/>
            <a:ext cx="8182945" cy="2558207"/>
          </a:xfrm>
          <a:prstGeom prst="rect">
            <a:avLst/>
          </a:prstGeom>
        </p:spPr>
        <p:txBody>
          <a:bodyPr/>
          <a:lstStyle/>
          <a:p>
            <a:r>
              <a:rPr lang="en-GB" dirty="0"/>
              <a:t>Household Income</a:t>
            </a:r>
            <a:endParaRPr dirty="0"/>
          </a:p>
        </p:txBody>
      </p:sp>
      <p:graphicFrame>
        <p:nvGraphicFramePr>
          <p:cNvPr id="4" name="Table 3">
            <a:extLst>
              <a:ext uri="{FF2B5EF4-FFF2-40B4-BE49-F238E27FC236}">
                <a16:creationId xmlns:a16="http://schemas.microsoft.com/office/drawing/2014/main" id="{B5E1490A-E3F1-485A-9B1A-1AF90235245B}"/>
              </a:ext>
            </a:extLst>
          </p:cNvPr>
          <p:cNvGraphicFramePr>
            <a:graphicFrameLocks noGrp="1"/>
          </p:cNvGraphicFramePr>
          <p:nvPr>
            <p:extLst>
              <p:ext uri="{D42A27DB-BD31-4B8C-83A1-F6EECF244321}">
                <p14:modId xmlns:p14="http://schemas.microsoft.com/office/powerpoint/2010/main" val="3336760163"/>
              </p:ext>
            </p:extLst>
          </p:nvPr>
        </p:nvGraphicFramePr>
        <p:xfrm>
          <a:off x="10349219" y="843508"/>
          <a:ext cx="13160472" cy="11232367"/>
        </p:xfrm>
        <a:graphic>
          <a:graphicData uri="http://schemas.openxmlformats.org/drawingml/2006/table">
            <a:tbl>
              <a:tblPr firstRow="1" bandRow="1">
                <a:tableStyleId>{5940675A-B579-460E-94D1-54222C63F5DA}</a:tableStyleId>
              </a:tblPr>
              <a:tblGrid>
                <a:gridCol w="3290118">
                  <a:extLst>
                    <a:ext uri="{9D8B030D-6E8A-4147-A177-3AD203B41FA5}">
                      <a16:colId xmlns:a16="http://schemas.microsoft.com/office/drawing/2014/main" val="2954439894"/>
                    </a:ext>
                  </a:extLst>
                </a:gridCol>
                <a:gridCol w="3290118">
                  <a:extLst>
                    <a:ext uri="{9D8B030D-6E8A-4147-A177-3AD203B41FA5}">
                      <a16:colId xmlns:a16="http://schemas.microsoft.com/office/drawing/2014/main" val="2574450378"/>
                    </a:ext>
                  </a:extLst>
                </a:gridCol>
                <a:gridCol w="3290118">
                  <a:extLst>
                    <a:ext uri="{9D8B030D-6E8A-4147-A177-3AD203B41FA5}">
                      <a16:colId xmlns:a16="http://schemas.microsoft.com/office/drawing/2014/main" val="321030823"/>
                    </a:ext>
                  </a:extLst>
                </a:gridCol>
                <a:gridCol w="3290118">
                  <a:extLst>
                    <a:ext uri="{9D8B030D-6E8A-4147-A177-3AD203B41FA5}">
                      <a16:colId xmlns:a16="http://schemas.microsoft.com/office/drawing/2014/main" val="1064725146"/>
                    </a:ext>
                  </a:extLst>
                </a:gridCol>
              </a:tblGrid>
              <a:tr h="1481205">
                <a:tc>
                  <a:txBody>
                    <a:bodyPr/>
                    <a:lstStyle/>
                    <a:p>
                      <a:pPr algn="ctr"/>
                      <a:r>
                        <a:rPr lang="en-GB" sz="3600" b="1" dirty="0">
                          <a:solidFill>
                            <a:srgbClr val="FFFFFF"/>
                          </a:solidFill>
                          <a:latin typeface="Trebuchet MS" panose="020B0603020202020204" pitchFamily="34" charset="0"/>
                        </a:rPr>
                        <a:t>Household income</a:t>
                      </a:r>
                      <a:endParaRPr lang="en-US" sz="3600" b="1" dirty="0">
                        <a:solidFill>
                          <a:srgbClr val="FFFFFF"/>
                        </a:solidFill>
                        <a:latin typeface="Trebuchet MS" panose="020B0603020202020204" pitchFamily="34" charset="0"/>
                      </a:endParaRPr>
                    </a:p>
                  </a:txBody>
                  <a:tcPr>
                    <a:solidFill>
                      <a:srgbClr val="825C8A"/>
                    </a:solidFill>
                  </a:tcPr>
                </a:tc>
                <a:tc>
                  <a:txBody>
                    <a:bodyPr/>
                    <a:lstStyle/>
                    <a:p>
                      <a:pPr algn="ctr"/>
                      <a:r>
                        <a:rPr lang="en-GB" sz="3600" b="1" dirty="0">
                          <a:solidFill>
                            <a:srgbClr val="FFFFFF"/>
                          </a:solidFill>
                          <a:latin typeface="Trebuchet MS" panose="020B0603020202020204" pitchFamily="34" charset="0"/>
                        </a:rPr>
                        <a:t>Home 2022/23*</a:t>
                      </a:r>
                      <a:endParaRPr lang="en-US" sz="3600" b="1" dirty="0">
                        <a:solidFill>
                          <a:srgbClr val="FFFFFF"/>
                        </a:solidFill>
                        <a:latin typeface="Trebuchet MS" panose="020B0603020202020204" pitchFamily="34" charset="0"/>
                      </a:endParaRPr>
                    </a:p>
                  </a:txBody>
                  <a:tcPr>
                    <a:solidFill>
                      <a:srgbClr val="825C8A"/>
                    </a:solidFill>
                  </a:tcPr>
                </a:tc>
                <a:tc>
                  <a:txBody>
                    <a:bodyPr/>
                    <a:lstStyle/>
                    <a:p>
                      <a:pPr algn="ctr"/>
                      <a:r>
                        <a:rPr lang="en-GB" sz="3600" b="1" dirty="0">
                          <a:solidFill>
                            <a:srgbClr val="FFFFFF"/>
                          </a:solidFill>
                          <a:latin typeface="Trebuchet MS" panose="020B0603020202020204" pitchFamily="34" charset="0"/>
                        </a:rPr>
                        <a:t>Elsewhere 2022/23*</a:t>
                      </a:r>
                      <a:endParaRPr lang="en-US" sz="3600" b="1" dirty="0">
                        <a:solidFill>
                          <a:srgbClr val="FFFFFF"/>
                        </a:solidFill>
                        <a:latin typeface="Trebuchet MS" panose="020B0603020202020204" pitchFamily="34" charset="0"/>
                      </a:endParaRPr>
                    </a:p>
                  </a:txBody>
                  <a:tcPr>
                    <a:solidFill>
                      <a:srgbClr val="825C8A"/>
                    </a:solidFill>
                  </a:tcPr>
                </a:tc>
                <a:tc>
                  <a:txBody>
                    <a:bodyPr/>
                    <a:lstStyle/>
                    <a:p>
                      <a:pPr algn="ctr"/>
                      <a:r>
                        <a:rPr lang="en-GB" sz="3600" b="1" dirty="0">
                          <a:solidFill>
                            <a:srgbClr val="FFFFFF"/>
                          </a:solidFill>
                          <a:latin typeface="Trebuchet MS" panose="020B0603020202020204" pitchFamily="34" charset="0"/>
                        </a:rPr>
                        <a:t>London 2022/23*</a:t>
                      </a:r>
                      <a:endParaRPr lang="en-US" sz="3600" b="1" dirty="0">
                        <a:solidFill>
                          <a:srgbClr val="FFFFFF"/>
                        </a:solidFill>
                        <a:latin typeface="Trebuchet MS" panose="020B0603020202020204" pitchFamily="34" charset="0"/>
                      </a:endParaRPr>
                    </a:p>
                  </a:txBody>
                  <a:tcPr>
                    <a:solidFill>
                      <a:srgbClr val="825C8A"/>
                    </a:solidFill>
                  </a:tcPr>
                </a:tc>
                <a:extLst>
                  <a:ext uri="{0D108BD9-81ED-4DB2-BD59-A6C34878D82A}">
                    <a16:rowId xmlns:a16="http://schemas.microsoft.com/office/drawing/2014/main" val="3971713736"/>
                  </a:ext>
                </a:extLst>
              </a:tr>
              <a:tr h="1481205">
                <a:tc>
                  <a:txBody>
                    <a:bodyPr/>
                    <a:lstStyle/>
                    <a:p>
                      <a:pPr algn="ctr"/>
                      <a:r>
                        <a:rPr lang="en-GB" sz="3600" b="0" dirty="0">
                          <a:solidFill>
                            <a:srgbClr val="825C8A"/>
                          </a:solidFill>
                          <a:latin typeface="Trebuchet MS" panose="020B0603020202020204" pitchFamily="34" charset="0"/>
                        </a:rPr>
                        <a:t>£25,000 &amp; under </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£8,171</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£9,706</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£12,667</a:t>
                      </a:r>
                    </a:p>
                  </a:txBody>
                  <a:tcPr marT="45725" marB="45725" anchor="ctr">
                    <a:solidFill>
                      <a:srgbClr val="EDEDED"/>
                    </a:solidFill>
                  </a:tcPr>
                </a:tc>
                <a:extLst>
                  <a:ext uri="{0D108BD9-81ED-4DB2-BD59-A6C34878D82A}">
                    <a16:rowId xmlns:a16="http://schemas.microsoft.com/office/drawing/2014/main" val="1892006241"/>
                  </a:ext>
                </a:extLst>
              </a:tr>
              <a:tr h="902396">
                <a:tc>
                  <a:txBody>
                    <a:bodyPr/>
                    <a:lstStyle/>
                    <a:p>
                      <a:pPr algn="ctr"/>
                      <a:r>
                        <a:rPr lang="en-GB" sz="3600" b="0" dirty="0">
                          <a:solidFill>
                            <a:srgbClr val="825C8A"/>
                          </a:solidFill>
                          <a:latin typeface="Trebuchet MS" panose="020B0603020202020204" pitchFamily="34" charset="0"/>
                        </a:rPr>
                        <a:t>£30,000</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£7,484</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£9,012</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£11,961</a:t>
                      </a:r>
                    </a:p>
                  </a:txBody>
                  <a:tcPr marT="45725" marB="45725" anchor="ctr">
                    <a:solidFill>
                      <a:srgbClr val="EDEDED"/>
                    </a:solidFill>
                  </a:tcPr>
                </a:tc>
                <a:extLst>
                  <a:ext uri="{0D108BD9-81ED-4DB2-BD59-A6C34878D82A}">
                    <a16:rowId xmlns:a16="http://schemas.microsoft.com/office/drawing/2014/main" val="1991154637"/>
                  </a:ext>
                </a:extLst>
              </a:tr>
              <a:tr h="902396">
                <a:tc>
                  <a:txBody>
                    <a:bodyPr/>
                    <a:lstStyle/>
                    <a:p>
                      <a:pPr algn="ctr"/>
                      <a:r>
                        <a:rPr lang="en-GB" sz="3600" b="0" dirty="0">
                          <a:solidFill>
                            <a:srgbClr val="825C8A"/>
                          </a:solidFill>
                          <a:latin typeface="Trebuchet MS" panose="020B0603020202020204" pitchFamily="34" charset="0"/>
                        </a:rPr>
                        <a:t>£35,000</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£6,796</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£8,318</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£11,255</a:t>
                      </a:r>
                    </a:p>
                  </a:txBody>
                  <a:tcPr marT="45725" marB="45725" anchor="ctr">
                    <a:solidFill>
                      <a:srgbClr val="EDEDED"/>
                    </a:solidFill>
                  </a:tcPr>
                </a:tc>
                <a:extLst>
                  <a:ext uri="{0D108BD9-81ED-4DB2-BD59-A6C34878D82A}">
                    <a16:rowId xmlns:a16="http://schemas.microsoft.com/office/drawing/2014/main" val="42026099"/>
                  </a:ext>
                </a:extLst>
              </a:tr>
              <a:tr h="902396">
                <a:tc>
                  <a:txBody>
                    <a:bodyPr/>
                    <a:lstStyle/>
                    <a:p>
                      <a:pPr algn="ctr"/>
                      <a:r>
                        <a:rPr lang="en-GB" sz="3600" b="0" dirty="0">
                          <a:solidFill>
                            <a:srgbClr val="825C8A"/>
                          </a:solidFill>
                          <a:latin typeface="Trebuchet MS" panose="020B0603020202020204" pitchFamily="34" charset="0"/>
                        </a:rPr>
                        <a:t>£40,000</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£6,108</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£7,623</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£10,549</a:t>
                      </a:r>
                    </a:p>
                  </a:txBody>
                  <a:tcPr marT="45725" marB="45725" anchor="ctr">
                    <a:solidFill>
                      <a:srgbClr val="EDEDED"/>
                    </a:solidFill>
                  </a:tcPr>
                </a:tc>
                <a:extLst>
                  <a:ext uri="{0D108BD9-81ED-4DB2-BD59-A6C34878D82A}">
                    <a16:rowId xmlns:a16="http://schemas.microsoft.com/office/drawing/2014/main" val="183645182"/>
                  </a:ext>
                </a:extLst>
              </a:tr>
              <a:tr h="797584">
                <a:tc>
                  <a:txBody>
                    <a:bodyPr/>
                    <a:lstStyle/>
                    <a:p>
                      <a:pPr algn="ctr"/>
                      <a:r>
                        <a:rPr lang="en-GB" sz="3600" b="0" dirty="0">
                          <a:solidFill>
                            <a:srgbClr val="825C8A"/>
                          </a:solidFill>
                          <a:latin typeface="Trebuchet MS" panose="020B0603020202020204" pitchFamily="34" charset="0"/>
                        </a:rPr>
                        <a:t>£42,875</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£5,713</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£7,224</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£10,143</a:t>
                      </a:r>
                    </a:p>
                  </a:txBody>
                  <a:tcPr marT="45725" marB="45725" anchor="ctr">
                    <a:solidFill>
                      <a:srgbClr val="EDEDED"/>
                    </a:solidFill>
                  </a:tcPr>
                </a:tc>
                <a:extLst>
                  <a:ext uri="{0D108BD9-81ED-4DB2-BD59-A6C34878D82A}">
                    <a16:rowId xmlns:a16="http://schemas.microsoft.com/office/drawing/2014/main" val="3688725371"/>
                  </a:ext>
                </a:extLst>
              </a:tr>
              <a:tr h="902396">
                <a:tc>
                  <a:txBody>
                    <a:bodyPr/>
                    <a:lstStyle/>
                    <a:p>
                      <a:pPr algn="ctr"/>
                      <a:r>
                        <a:rPr lang="en-GB" sz="3600" b="0" dirty="0">
                          <a:solidFill>
                            <a:srgbClr val="825C8A"/>
                          </a:solidFill>
                          <a:latin typeface="Trebuchet MS" panose="020B0603020202020204" pitchFamily="34" charset="0"/>
                        </a:rPr>
                        <a:t>£45,000</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£5,420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£6,929</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£9,843</a:t>
                      </a:r>
                    </a:p>
                  </a:txBody>
                  <a:tcPr marT="45725" marB="45725" anchor="ctr">
                    <a:solidFill>
                      <a:srgbClr val="EDEDED"/>
                    </a:solidFill>
                  </a:tcPr>
                </a:tc>
                <a:extLst>
                  <a:ext uri="{0D108BD9-81ED-4DB2-BD59-A6C34878D82A}">
                    <a16:rowId xmlns:a16="http://schemas.microsoft.com/office/drawing/2014/main" val="893090019"/>
                  </a:ext>
                </a:extLst>
              </a:tr>
              <a:tr h="902396">
                <a:tc>
                  <a:txBody>
                    <a:bodyPr/>
                    <a:lstStyle/>
                    <a:p>
                      <a:pPr algn="ctr"/>
                      <a:r>
                        <a:rPr lang="en-GB" sz="3600" b="0" dirty="0">
                          <a:solidFill>
                            <a:srgbClr val="825C8A"/>
                          </a:solidFill>
                          <a:latin typeface="Trebuchet MS" panose="020B0603020202020204" pitchFamily="34" charset="0"/>
                        </a:rPr>
                        <a:t>£50,000</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£4,733</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£6,234</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£9,136</a:t>
                      </a:r>
                    </a:p>
                  </a:txBody>
                  <a:tcPr marT="45725" marB="45725" anchor="ctr">
                    <a:solidFill>
                      <a:srgbClr val="EDEDED"/>
                    </a:solidFill>
                  </a:tcPr>
                </a:tc>
                <a:extLst>
                  <a:ext uri="{0D108BD9-81ED-4DB2-BD59-A6C34878D82A}">
                    <a16:rowId xmlns:a16="http://schemas.microsoft.com/office/drawing/2014/main" val="3749330298"/>
                  </a:ext>
                </a:extLst>
              </a:tr>
              <a:tr h="1155601">
                <a:tc>
                  <a:txBody>
                    <a:bodyPr/>
                    <a:lstStyle/>
                    <a:p>
                      <a:pPr algn="ctr"/>
                      <a:r>
                        <a:rPr lang="en-US" sz="3600" b="0" dirty="0">
                          <a:solidFill>
                            <a:srgbClr val="825C8A"/>
                          </a:solidFill>
                          <a:latin typeface="Trebuchet MS" panose="020B0603020202020204" pitchFamily="34" charset="0"/>
                        </a:rPr>
                        <a:t>£55,000</a:t>
                      </a:r>
                    </a:p>
                  </a:txBody>
                  <a:tcPr>
                    <a:solidFill>
                      <a:srgbClr val="EDEDED"/>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£4,045</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£5,540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£8,430</a:t>
                      </a:r>
                    </a:p>
                  </a:txBody>
                  <a:tcPr marT="45725" marB="45725" anchor="ctr">
                    <a:solidFill>
                      <a:srgbClr val="EDEDED"/>
                    </a:solidFill>
                  </a:tcPr>
                </a:tc>
                <a:extLst>
                  <a:ext uri="{0D108BD9-81ED-4DB2-BD59-A6C34878D82A}">
                    <a16:rowId xmlns:a16="http://schemas.microsoft.com/office/drawing/2014/main" val="1444664801"/>
                  </a:ext>
                </a:extLst>
              </a:tr>
              <a:tr h="902396">
                <a:tc>
                  <a:txBody>
                    <a:bodyPr/>
                    <a:lstStyle/>
                    <a:p>
                      <a:pPr algn="ctr"/>
                      <a:r>
                        <a:rPr lang="en-US" sz="3600" b="0" dirty="0">
                          <a:solidFill>
                            <a:srgbClr val="825C8A"/>
                          </a:solidFill>
                          <a:latin typeface="Trebuchet MS" panose="020B0603020202020204" pitchFamily="34" charset="0"/>
                        </a:rPr>
                        <a:t>£60,000</a:t>
                      </a:r>
                    </a:p>
                  </a:txBody>
                  <a:tcPr>
                    <a:solidFill>
                      <a:srgbClr val="EDEDED"/>
                    </a:solidFill>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£3,597</a:t>
                      </a:r>
                    </a:p>
                  </a:txBody>
                  <a:tcPr marT="45725" marB="45725" anchor="ctr">
                    <a:solidFill>
                      <a:srgbClr val="EDEDED"/>
                    </a:solidFill>
                  </a:tcPr>
                </a:tc>
                <a:tc>
                  <a:txBody>
                    <a:bodyPr/>
                    <a:lstStyle/>
                    <a:p>
                      <a:pPr algn="ct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£4,524</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£7,724</a:t>
                      </a:r>
                    </a:p>
                  </a:txBody>
                  <a:tcPr marT="45725" marB="45725" anchor="ctr">
                    <a:solidFill>
                      <a:srgbClr val="EDEDED"/>
                    </a:solidFill>
                  </a:tcPr>
                </a:tc>
                <a:extLst>
                  <a:ext uri="{0D108BD9-81ED-4DB2-BD59-A6C34878D82A}">
                    <a16:rowId xmlns:a16="http://schemas.microsoft.com/office/drawing/2014/main" val="2823467463"/>
                  </a:ext>
                </a:extLst>
              </a:tr>
              <a:tr h="902396">
                <a:tc>
                  <a:txBody>
                    <a:bodyPr/>
                    <a:lstStyle/>
                    <a:p>
                      <a:pPr algn="ctr"/>
                      <a:r>
                        <a:rPr lang="en-GB" sz="3600" b="0" dirty="0">
                          <a:solidFill>
                            <a:srgbClr val="825C8A"/>
                          </a:solidFill>
                          <a:latin typeface="Trebuchet MS" panose="020B0603020202020204" pitchFamily="34" charset="0"/>
                        </a:rPr>
                        <a:t>£65,000</a:t>
                      </a:r>
                      <a:endParaRPr lang="en-US" sz="3600" b="0" dirty="0">
                        <a:solidFill>
                          <a:srgbClr val="825C8A"/>
                        </a:solidFill>
                        <a:latin typeface="Trebuchet MS" panose="020B0603020202020204" pitchFamily="34" charset="0"/>
                      </a:endParaRPr>
                    </a:p>
                  </a:txBody>
                  <a:tcPr>
                    <a:solidFill>
                      <a:srgbClr val="EDEDED"/>
                    </a:solidFill>
                  </a:tcPr>
                </a:tc>
                <a:tc>
                  <a:txBody>
                    <a:bodyPr/>
                    <a:lstStyle/>
                    <a:p>
                      <a:pPr algn="ct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£3,597</a:t>
                      </a:r>
                    </a:p>
                  </a:txBody>
                  <a:tcPr marT="45725" marB="45725" anchor="ctr">
                    <a:solidFill>
                      <a:srgbClr val="EDEDED"/>
                    </a:solidFill>
                  </a:tcPr>
                </a:tc>
                <a:tc>
                  <a:txBody>
                    <a:bodyPr/>
                    <a:lstStyle/>
                    <a:p>
                      <a:pPr algn="ct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£4,524</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£7,018</a:t>
                      </a:r>
                    </a:p>
                  </a:txBody>
                  <a:tcPr marT="45725" marB="45725" anchor="ctr">
                    <a:solidFill>
                      <a:srgbClr val="EDEDED"/>
                    </a:solidFill>
                  </a:tcPr>
                </a:tc>
                <a:extLst>
                  <a:ext uri="{0D108BD9-81ED-4DB2-BD59-A6C34878D82A}">
                    <a16:rowId xmlns:a16="http://schemas.microsoft.com/office/drawing/2014/main" val="3635489970"/>
                  </a:ext>
                </a:extLst>
              </a:tr>
            </a:tbl>
          </a:graphicData>
        </a:graphic>
      </p:graphicFrame>
      <p:sp>
        <p:nvSpPr>
          <p:cNvPr id="2" name="TextBox 1">
            <a:extLst>
              <a:ext uri="{FF2B5EF4-FFF2-40B4-BE49-F238E27FC236}">
                <a16:creationId xmlns:a16="http://schemas.microsoft.com/office/drawing/2014/main" id="{0D2C8750-7852-4AA0-95F6-6CB606ED5123}"/>
              </a:ext>
            </a:extLst>
          </p:cNvPr>
          <p:cNvSpPr txBox="1"/>
          <p:nvPr/>
        </p:nvSpPr>
        <p:spPr>
          <a:xfrm>
            <a:off x="1049734" y="12481463"/>
            <a:ext cx="101589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825C8A"/>
                </a:solidFill>
                <a:effectLst/>
                <a:uFillTx/>
                <a:latin typeface="Trebuchet MS" panose="020B0603020202020204" pitchFamily="34" charset="0"/>
                <a:sym typeface="Helvetica Neue"/>
              </a:rPr>
              <a:t>*amounts will be lower for final year students</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395300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g9.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19"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12</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26"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21" name="Ceaque optus sitium rehendi tiscipi distoribus pa commodi pitatistio dolorpo rporro qui doluptat res nulpariates mi,  as alibus at. Natatqui quodis essit que aut quate delibus  alisInistior sita et venie."/>
          <p:cNvSpPr txBox="1">
            <a:spLocks noGrp="1"/>
          </p:cNvSpPr>
          <p:nvPr>
            <p:ph type="body" idx="22"/>
          </p:nvPr>
        </p:nvSpPr>
        <p:spPr>
          <a:xfrm>
            <a:off x="1205160" y="3766934"/>
            <a:ext cx="9610780" cy="9520555"/>
          </a:xfrm>
          <a:prstGeom prst="rect">
            <a:avLst/>
          </a:prstGeom>
        </p:spPr>
        <p:txBody>
          <a:bodyPr/>
          <a:lstStyle/>
          <a:p>
            <a:pPr marL="342900" lvl="0" indent="-342900" defTabSz="914400">
              <a:lnSpc>
                <a:spcPct val="100000"/>
              </a:lnSpc>
              <a:spcBef>
                <a:spcPts val="0"/>
              </a:spcBef>
              <a:buFont typeface="Arial" panose="020B0604020202020204" pitchFamily="34" charset="0"/>
              <a:buChar char="•"/>
              <a:defRPr/>
            </a:pPr>
            <a:r>
              <a:rPr lang="en-GB" sz="3600" kern="1200" spc="-5" dirty="0">
                <a:latin typeface="Trebuchet MS" panose="020B0603020202020204" pitchFamily="34" charset="0"/>
                <a:cs typeface="Arial" panose="020B0604020202020204" pitchFamily="34" charset="0"/>
              </a:rPr>
              <a:t>Gives you a chance to earn extra money</a:t>
            </a:r>
          </a:p>
          <a:p>
            <a:pPr marL="414655" lvl="0" indent="-342900" defTabSz="914400">
              <a:lnSpc>
                <a:spcPct val="100000"/>
              </a:lnSpc>
              <a:spcBef>
                <a:spcPts val="0"/>
              </a:spcBef>
              <a:buFont typeface="Arial" panose="020B0604020202020204" pitchFamily="34" charset="0"/>
              <a:buChar char="•"/>
              <a:defRPr/>
            </a:pPr>
            <a:endParaRPr lang="en-GB" sz="3600" kern="1200" spc="-5" dirty="0">
              <a:latin typeface="Trebuchet MS" panose="020B0603020202020204" pitchFamily="34" charset="0"/>
              <a:cs typeface="Arial" panose="020B0604020202020204" pitchFamily="34" charset="0"/>
            </a:endParaRPr>
          </a:p>
          <a:p>
            <a:pPr marL="71755" lvl="0" defTabSz="914400">
              <a:lnSpc>
                <a:spcPct val="100000"/>
              </a:lnSpc>
              <a:spcBef>
                <a:spcPts val="0"/>
              </a:spcBef>
              <a:defRPr/>
            </a:pPr>
            <a:endParaRPr lang="en-GB" sz="3600" kern="1200" spc="-5" dirty="0">
              <a:latin typeface="Trebuchet MS" panose="020B0603020202020204" pitchFamily="34" charset="0"/>
              <a:cs typeface="Arial" panose="020B0604020202020204" pitchFamily="34" charset="0"/>
            </a:endParaRPr>
          </a:p>
          <a:p>
            <a:pPr marL="414655" lvl="0" indent="-342900" defTabSz="914400">
              <a:lnSpc>
                <a:spcPct val="100000"/>
              </a:lnSpc>
              <a:spcBef>
                <a:spcPts val="0"/>
              </a:spcBef>
              <a:buFont typeface="Arial" panose="020B0604020202020204" pitchFamily="34" charset="0"/>
              <a:buChar char="•"/>
              <a:defRPr/>
            </a:pPr>
            <a:r>
              <a:rPr lang="en-GB" sz="3600" kern="1200" spc="-5" dirty="0">
                <a:latin typeface="Trebuchet MS" panose="020B0603020202020204" pitchFamily="34" charset="0"/>
                <a:cs typeface="Arial" panose="020B0604020202020204" pitchFamily="34" charset="0"/>
              </a:rPr>
              <a:t>And to help with your budget!</a:t>
            </a:r>
          </a:p>
          <a:p>
            <a:pPr marL="414655" lvl="0" indent="-342900" defTabSz="914400">
              <a:lnSpc>
                <a:spcPct val="100000"/>
              </a:lnSpc>
              <a:spcBef>
                <a:spcPts val="0"/>
              </a:spcBef>
              <a:buFont typeface="Arial" panose="020B0604020202020204" pitchFamily="34" charset="0"/>
              <a:buChar char="•"/>
              <a:defRPr/>
            </a:pPr>
            <a:endParaRPr lang="en-GB" sz="3600" kern="1200" spc="-5" dirty="0">
              <a:latin typeface="Trebuchet MS" panose="020B0603020202020204" pitchFamily="34" charset="0"/>
              <a:cs typeface="Arial" panose="020B0604020202020204" pitchFamily="34" charset="0"/>
            </a:endParaRPr>
          </a:p>
          <a:p>
            <a:pPr marL="414655" lvl="0" indent="-342900" defTabSz="914400">
              <a:lnSpc>
                <a:spcPct val="100000"/>
              </a:lnSpc>
              <a:spcBef>
                <a:spcPts val="0"/>
              </a:spcBef>
              <a:buFont typeface="Arial" panose="020B0604020202020204" pitchFamily="34" charset="0"/>
              <a:buChar char="•"/>
              <a:defRPr/>
            </a:pPr>
            <a:endParaRPr lang="en-GB" sz="3600" kern="1200" spc="-5" dirty="0">
              <a:latin typeface="Trebuchet MS" panose="020B0603020202020204" pitchFamily="34" charset="0"/>
              <a:cs typeface="Arial" panose="020B0604020202020204" pitchFamily="34" charset="0"/>
            </a:endParaRPr>
          </a:p>
          <a:p>
            <a:pPr marL="414655" lvl="0" indent="-342900" defTabSz="914400">
              <a:lnSpc>
                <a:spcPct val="100000"/>
              </a:lnSpc>
              <a:spcBef>
                <a:spcPts val="0"/>
              </a:spcBef>
              <a:buFont typeface="Arial" panose="020B0604020202020204" pitchFamily="34" charset="0"/>
              <a:buChar char="•"/>
              <a:defRPr/>
            </a:pPr>
            <a:r>
              <a:rPr lang="en-GB" sz="3600" kern="1200" spc="-5" dirty="0">
                <a:latin typeface="Trebuchet MS" panose="020B0603020202020204" pitchFamily="34" charset="0"/>
                <a:cs typeface="Arial" panose="020B0604020202020204" pitchFamily="34" charset="0"/>
              </a:rPr>
              <a:t>Meet new people and make an impression</a:t>
            </a:r>
          </a:p>
          <a:p>
            <a:pPr marL="414655" lvl="0" indent="-342900" defTabSz="914400">
              <a:lnSpc>
                <a:spcPct val="100000"/>
              </a:lnSpc>
              <a:spcBef>
                <a:spcPts val="0"/>
              </a:spcBef>
              <a:buFont typeface="Arial" panose="020B0604020202020204" pitchFamily="34" charset="0"/>
              <a:buChar char="•"/>
              <a:defRPr/>
            </a:pPr>
            <a:endParaRPr lang="en-GB" sz="3600" kern="1200" spc="-5" dirty="0">
              <a:latin typeface="Trebuchet MS" panose="020B0603020202020204" pitchFamily="34" charset="0"/>
              <a:cs typeface="Arial" panose="020B0604020202020204" pitchFamily="34" charset="0"/>
            </a:endParaRPr>
          </a:p>
          <a:p>
            <a:pPr marL="414655" lvl="0" indent="-342900" defTabSz="914400">
              <a:lnSpc>
                <a:spcPct val="100000"/>
              </a:lnSpc>
              <a:spcBef>
                <a:spcPts val="0"/>
              </a:spcBef>
              <a:buFont typeface="Arial" panose="020B0604020202020204" pitchFamily="34" charset="0"/>
              <a:buChar char="•"/>
              <a:defRPr/>
            </a:pPr>
            <a:endParaRPr lang="en-GB" sz="3600" kern="1200" spc="-5" dirty="0">
              <a:latin typeface="Trebuchet MS" panose="020B0603020202020204" pitchFamily="34" charset="0"/>
              <a:cs typeface="Arial" panose="020B0604020202020204" pitchFamily="34" charset="0"/>
            </a:endParaRPr>
          </a:p>
          <a:p>
            <a:pPr marL="414655" lvl="0" indent="-342900" defTabSz="914400">
              <a:lnSpc>
                <a:spcPct val="100000"/>
              </a:lnSpc>
              <a:spcBef>
                <a:spcPts val="0"/>
              </a:spcBef>
              <a:buFont typeface="Arial" panose="020B0604020202020204" pitchFamily="34" charset="0"/>
              <a:buChar char="•"/>
              <a:defRPr/>
            </a:pPr>
            <a:r>
              <a:rPr lang="en-GB" sz="3600" kern="1200" spc="-5" dirty="0">
                <a:latin typeface="Trebuchet MS" panose="020B0603020202020204" pitchFamily="34" charset="0"/>
                <a:cs typeface="Arial" panose="020B0604020202020204" pitchFamily="34" charset="0"/>
              </a:rPr>
              <a:t>Can add to your transferable skills to enhance future employment </a:t>
            </a:r>
          </a:p>
          <a:p>
            <a:pPr marL="414655" lvl="0" indent="-342900" defTabSz="914400">
              <a:lnSpc>
                <a:spcPct val="100000"/>
              </a:lnSpc>
              <a:spcBef>
                <a:spcPts val="0"/>
              </a:spcBef>
              <a:buFont typeface="Arial" panose="020B0604020202020204" pitchFamily="34" charset="0"/>
              <a:buChar char="•"/>
              <a:defRPr/>
            </a:pPr>
            <a:endParaRPr lang="en-GB" sz="3600" kern="1200" spc="-5" dirty="0">
              <a:latin typeface="Trebuchet MS" panose="020B0603020202020204" pitchFamily="34" charset="0"/>
              <a:cs typeface="Arial" panose="020B0604020202020204" pitchFamily="34" charset="0"/>
            </a:endParaRPr>
          </a:p>
          <a:p>
            <a:pPr marL="414655" lvl="0" indent="-342900" defTabSz="914400">
              <a:lnSpc>
                <a:spcPct val="100000"/>
              </a:lnSpc>
              <a:spcBef>
                <a:spcPts val="0"/>
              </a:spcBef>
              <a:buFont typeface="Arial" panose="020B0604020202020204" pitchFamily="34" charset="0"/>
              <a:buChar char="•"/>
              <a:defRPr/>
            </a:pPr>
            <a:endParaRPr lang="en-GB" sz="3600" kern="1200" spc="-5" dirty="0">
              <a:latin typeface="Trebuchet MS" panose="020B0603020202020204" pitchFamily="34" charset="0"/>
              <a:cs typeface="Arial" panose="020B0604020202020204" pitchFamily="34" charset="0"/>
            </a:endParaRPr>
          </a:p>
          <a:p>
            <a:pPr marL="414655" lvl="0" indent="-342900" defTabSz="914400">
              <a:lnSpc>
                <a:spcPct val="100000"/>
              </a:lnSpc>
              <a:spcBef>
                <a:spcPts val="0"/>
              </a:spcBef>
              <a:buFont typeface="Arial" panose="020B0604020202020204" pitchFamily="34" charset="0"/>
              <a:buChar char="•"/>
              <a:defRPr/>
            </a:pPr>
            <a:r>
              <a:rPr lang="en-GB" sz="3600" kern="1200" spc="-5" dirty="0">
                <a:latin typeface="Trebuchet MS" panose="020B0603020202020204" pitchFamily="34" charset="0"/>
                <a:cs typeface="Arial" panose="020B0604020202020204" pitchFamily="34" charset="0"/>
              </a:rPr>
              <a:t>Advantage platform brings together all  extra-curricular activities available on campus, including jobs</a:t>
            </a:r>
          </a:p>
          <a:p>
            <a:pPr marL="812165" marR="5080" lvl="1" indent="-342900" defTabSz="914400">
              <a:lnSpc>
                <a:spcPct val="100000"/>
              </a:lnSpc>
              <a:spcBef>
                <a:spcPts val="0"/>
              </a:spcBef>
              <a:buSzTx/>
              <a:buFont typeface="Arial" panose="020B0604020202020204" pitchFamily="34" charset="0"/>
              <a:buChar char="•"/>
              <a:defRPr/>
            </a:pPr>
            <a:endParaRPr sz="3600" dirty="0">
              <a:solidFill>
                <a:srgbClr val="825C8A"/>
              </a:solidFill>
              <a:latin typeface="Trebuchet MS" panose="020B0603020202020204" pitchFamily="34" charset="0"/>
            </a:endParaRPr>
          </a:p>
        </p:txBody>
      </p:sp>
      <p:sp>
        <p:nvSpPr>
          <p:cNvPr id="220" name="Content slide with multiple images"/>
          <p:cNvSpPr txBox="1">
            <a:spLocks noGrp="1"/>
          </p:cNvSpPr>
          <p:nvPr>
            <p:ph type="body" idx="21"/>
          </p:nvPr>
        </p:nvSpPr>
        <p:spPr>
          <a:xfrm>
            <a:off x="1205160" y="1877214"/>
            <a:ext cx="9006551" cy="3779441"/>
          </a:xfrm>
          <a:prstGeom prst="rect">
            <a:avLst/>
          </a:prstGeom>
        </p:spPr>
        <p:txBody>
          <a:bodyPr/>
          <a:lstStyle/>
          <a:p>
            <a:r>
              <a:rPr lang="en-GB" dirty="0"/>
              <a:t>Part-time work</a:t>
            </a:r>
            <a:endParaRPr dirty="0"/>
          </a:p>
        </p:txBody>
      </p:sp>
      <p:pic>
        <p:nvPicPr>
          <p:cNvPr id="10" name="Picture 9">
            <a:extLst>
              <a:ext uri="{FF2B5EF4-FFF2-40B4-BE49-F238E27FC236}">
                <a16:creationId xmlns:a16="http://schemas.microsoft.com/office/drawing/2014/main" id="{0F986CCA-154D-4225-AFEA-9E80F0B22D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960749" y="1877214"/>
            <a:ext cx="5384660" cy="9961572"/>
          </a:xfrm>
          <a:prstGeom prst="rect">
            <a:avLst/>
          </a:prstGeom>
        </p:spPr>
      </p:pic>
      <p:pic>
        <p:nvPicPr>
          <p:cNvPr id="11" name="Picture 2" descr="Applicant Visit Day">
            <a:extLst>
              <a:ext uri="{FF2B5EF4-FFF2-40B4-BE49-F238E27FC236}">
                <a16:creationId xmlns:a16="http://schemas.microsoft.com/office/drawing/2014/main" id="{41D9C389-484B-41C1-8625-FEF63990954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094447" y="6420666"/>
            <a:ext cx="5384659" cy="5418120"/>
          </a:xfrm>
          <a:prstGeom prst="rect">
            <a:avLst/>
          </a:prstGeom>
          <a:noFill/>
          <a:extLst>
            <a:ext uri="{909E8E84-426E-40DD-AFC4-6F175D3DCCD1}">
              <a14:hiddenFill xmlns:a14="http://schemas.microsoft.com/office/drawing/2010/main">
                <a:solidFill>
                  <a:srgbClr val="FFFFFF"/>
                </a:solidFill>
              </a14:hiddenFill>
            </a:ext>
          </a:extLst>
        </p:spPr>
      </p:pic>
      <p:sp>
        <p:nvSpPr>
          <p:cNvPr id="12" name="object 9">
            <a:extLst>
              <a:ext uri="{FF2B5EF4-FFF2-40B4-BE49-F238E27FC236}">
                <a16:creationId xmlns:a16="http://schemas.microsoft.com/office/drawing/2014/main" id="{78E1216C-CE94-488E-B6D4-C66BFE4FB56B}"/>
              </a:ext>
            </a:extLst>
          </p:cNvPr>
          <p:cNvSpPr/>
          <p:nvPr/>
        </p:nvSpPr>
        <p:spPr>
          <a:xfrm>
            <a:off x="17094447" y="1877214"/>
            <a:ext cx="3801649" cy="377944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40783802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g7.jpg" descr="Design element" title="Ripple effec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06"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FFFFFF"/>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13</a:t>
            </a:fld>
            <a:endParaRPr kumimoji="0" sz="2200" b="0" i="0" u="none" strike="noStrike" kern="0" cap="none" spc="0" normalizeH="0" baseline="0" noProof="0">
              <a:ln>
                <a:noFill/>
              </a:ln>
              <a:solidFill>
                <a:srgbClr val="FFFFFF"/>
              </a:solidFill>
              <a:effectLst/>
              <a:uLnTx/>
              <a:uFillTx/>
              <a:latin typeface="Trebuchet MS"/>
              <a:sym typeface="Trebuchet MS"/>
            </a:endParaRPr>
          </a:p>
        </p:txBody>
      </p:sp>
      <p:sp>
        <p:nvSpPr>
          <p:cNvPr id="209"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825C8A"/>
                </a:solidFill>
                <a:effectLst/>
                <a:uLnTx/>
                <a:uFillTx/>
                <a:latin typeface="Trebuchet MS"/>
                <a:sym typeface="Trebuchet MS"/>
              </a:rPr>
              <a:t>Expand your Opportunities with Edge Hill</a:t>
            </a:r>
          </a:p>
        </p:txBody>
      </p:sp>
      <p:sp>
        <p:nvSpPr>
          <p:cNvPr id="208" name="Section…"/>
          <p:cNvSpPr txBox="1">
            <a:spLocks noGrp="1"/>
          </p:cNvSpPr>
          <p:nvPr>
            <p:ph type="body" idx="22"/>
          </p:nvPr>
        </p:nvSpPr>
        <p:spPr>
          <a:xfrm>
            <a:off x="1075765" y="4056777"/>
            <a:ext cx="8803341" cy="4907981"/>
          </a:xfrm>
          <a:prstGeom prst="rect">
            <a:avLst/>
          </a:prstGeom>
        </p:spPr>
        <p:txBody>
          <a:body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lang="en-GB" dirty="0"/>
              <a:t>Repaying your Student loan</a:t>
            </a:r>
            <a:endParaRPr dirty="0"/>
          </a:p>
        </p:txBody>
      </p:sp>
      <p:pic>
        <p:nvPicPr>
          <p:cNvPr id="4098" name="Picture 2" descr="Holly Brock">
            <a:extLst>
              <a:ext uri="{FF2B5EF4-FFF2-40B4-BE49-F238E27FC236}">
                <a16:creationId xmlns:a16="http://schemas.microsoft.com/office/drawing/2014/main" id="{C72C93F2-5B6E-476B-90AE-0A5C995203C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88593" y="1877214"/>
            <a:ext cx="12363831" cy="996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1327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14</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927147" y="4013200"/>
            <a:ext cx="9148230" cy="9515938"/>
          </a:xfrm>
          <a:prstGeom prst="rect">
            <a:avLst/>
          </a:prstGeom>
        </p:spPr>
        <p:txBody>
          <a:bodyPr/>
          <a:lstStyle/>
          <a:p>
            <a:pPr marL="0" indent="0">
              <a:buNone/>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The two loans are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combined</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 together</a:t>
            </a:r>
          </a:p>
          <a:p>
            <a:pPr marL="0" indent="0">
              <a:buNone/>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0" indent="0">
              <a:buNone/>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Start to repay once:</a:t>
            </a:r>
          </a:p>
          <a:p>
            <a:pPr lvl="1"/>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You’ve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graduated</a:t>
            </a:r>
          </a:p>
          <a:p>
            <a:pPr lvl="1"/>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You’re earning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above £27,295* (*Changing to £25,000 for 2023)</a:t>
            </a:r>
          </a:p>
          <a:p>
            <a:pPr lvl="1"/>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You will repay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9% of your income above </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the repayment threshold of £27,295/£25,000*</a:t>
            </a:r>
          </a:p>
          <a:p>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0" indent="0">
              <a:buNone/>
            </a:pPr>
            <a:r>
              <a:rPr lang="en-GB" sz="2800" dirty="0">
                <a:solidFill>
                  <a:srgbClr val="825C8A"/>
                </a:solidFill>
                <a:latin typeface="Trebuchet MS" panose="020B0603020202020204" pitchFamily="34" charset="0"/>
                <a:ea typeface="Tahoma" panose="020B0604030504040204" pitchFamily="34" charset="0"/>
                <a:cs typeface="Arial" panose="020B0604020202020204" pitchFamily="34" charset="0"/>
              </a:rPr>
              <a:t>                                                        *subject to change </a:t>
            </a:r>
          </a:p>
        </p:txBody>
      </p:sp>
      <p:sp>
        <p:nvSpPr>
          <p:cNvPr id="234" name="Content slide with one image"/>
          <p:cNvSpPr txBox="1">
            <a:spLocks noGrp="1"/>
          </p:cNvSpPr>
          <p:nvPr>
            <p:ph type="body" idx="24"/>
          </p:nvPr>
        </p:nvSpPr>
        <p:spPr>
          <a:xfrm>
            <a:off x="927147" y="1177967"/>
            <a:ext cx="9006551" cy="2558207"/>
          </a:xfrm>
          <a:prstGeom prst="rect">
            <a:avLst/>
          </a:prstGeom>
        </p:spPr>
        <p:txBody>
          <a:bodyPr/>
          <a:lstStyle/>
          <a:p>
            <a:r>
              <a:rPr lang="en-GB" dirty="0"/>
              <a:t>How repayment works</a:t>
            </a:r>
            <a:endParaRPr dirty="0"/>
          </a:p>
        </p:txBody>
      </p:sp>
      <p:pic>
        <p:nvPicPr>
          <p:cNvPr id="8" name="Picture 7">
            <a:extLst>
              <a:ext uri="{FF2B5EF4-FFF2-40B4-BE49-F238E27FC236}">
                <a16:creationId xmlns:a16="http://schemas.microsoft.com/office/drawing/2014/main" id="{2AE40B47-D542-4D52-A697-8F2C83CD3B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860845" y="1877214"/>
            <a:ext cx="11264636" cy="9961572"/>
          </a:xfrm>
          <a:prstGeom prst="rect">
            <a:avLst/>
          </a:prstGeom>
        </p:spPr>
      </p:pic>
    </p:spTree>
    <p:extLst>
      <p:ext uri="{BB962C8B-B14F-4D97-AF65-F5344CB8AC3E}">
        <p14:creationId xmlns:p14="http://schemas.microsoft.com/office/powerpoint/2010/main" val="208134309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54" y="0"/>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15</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1841588" y="4019739"/>
            <a:ext cx="7320341" cy="7350346"/>
          </a:xfrm>
          <a:prstGeom prst="rect">
            <a:avLst/>
          </a:prstGeom>
        </p:spPr>
        <p:txBody>
          <a:bodyPr/>
          <a:lstStyle/>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400" dirty="0"/>
              <a:t>If you move or </a:t>
            </a:r>
            <a:r>
              <a:rPr lang="en-GB" sz="3400" b="1" dirty="0"/>
              <a:t>work overseas,</a:t>
            </a:r>
            <a:r>
              <a:rPr lang="en-GB" sz="3400" dirty="0"/>
              <a:t> repayments will still be taken </a:t>
            </a:r>
          </a:p>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endParaRPr lang="en-GB" sz="3400" dirty="0"/>
          </a:p>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400" dirty="0"/>
              <a:t>After </a:t>
            </a:r>
            <a:r>
              <a:rPr lang="en-GB" sz="3400" b="1" dirty="0"/>
              <a:t>40 years* </a:t>
            </a:r>
            <a:r>
              <a:rPr lang="en-GB" sz="3400" dirty="0"/>
              <a:t>of repaying, whatever’s left over is written off completely</a:t>
            </a:r>
          </a:p>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endParaRPr lang="en-GB" sz="3400" dirty="0"/>
          </a:p>
          <a:p>
            <a:pPr defTabSz="457200">
              <a:lnSpc>
                <a:spcPct val="120000"/>
              </a:lnSpc>
              <a:spcBef>
                <a:spcPts val="2000"/>
              </a:spcBef>
              <a:buSzTx/>
              <a:defRPr sz="2200" spc="91">
                <a:solidFill>
                  <a:srgbClr val="825C8A"/>
                </a:solidFill>
                <a:latin typeface="Trebuchet MS"/>
                <a:ea typeface="Trebuchet MS"/>
                <a:cs typeface="Trebuchet MS"/>
                <a:sym typeface="Trebuchet MS"/>
              </a:defRPr>
            </a:pPr>
            <a:r>
              <a:rPr lang="en-GB" sz="3400" dirty="0"/>
              <a:t>You will only ever repay from when you’re earning </a:t>
            </a:r>
            <a:r>
              <a:rPr lang="en-GB" sz="3400" b="1" dirty="0"/>
              <a:t>above £25,000*</a:t>
            </a:r>
          </a:p>
        </p:txBody>
      </p:sp>
      <p:sp>
        <p:nvSpPr>
          <p:cNvPr id="234" name="Content slide with one image"/>
          <p:cNvSpPr txBox="1">
            <a:spLocks noGrp="1"/>
          </p:cNvSpPr>
          <p:nvPr>
            <p:ph type="body" idx="24"/>
          </p:nvPr>
        </p:nvSpPr>
        <p:spPr>
          <a:xfrm>
            <a:off x="1841588" y="1054615"/>
            <a:ext cx="8182945" cy="2558207"/>
          </a:xfrm>
          <a:prstGeom prst="rect">
            <a:avLst/>
          </a:prstGeom>
        </p:spPr>
        <p:txBody>
          <a:bodyPr/>
          <a:lstStyle/>
          <a:p>
            <a:r>
              <a:rPr lang="en-GB" dirty="0"/>
              <a:t>Repayment Thresholds</a:t>
            </a:r>
            <a:endParaRPr dirty="0"/>
          </a:p>
        </p:txBody>
      </p:sp>
      <p:graphicFrame>
        <p:nvGraphicFramePr>
          <p:cNvPr id="4" name="Table 3">
            <a:extLst>
              <a:ext uri="{FF2B5EF4-FFF2-40B4-BE49-F238E27FC236}">
                <a16:creationId xmlns:a16="http://schemas.microsoft.com/office/drawing/2014/main" id="{B5E1490A-E3F1-485A-9B1A-1AF90235245B}"/>
              </a:ext>
            </a:extLst>
          </p:cNvPr>
          <p:cNvGraphicFramePr>
            <a:graphicFrameLocks noGrp="1"/>
          </p:cNvGraphicFramePr>
          <p:nvPr>
            <p:extLst>
              <p:ext uri="{D42A27DB-BD31-4B8C-83A1-F6EECF244321}">
                <p14:modId xmlns:p14="http://schemas.microsoft.com/office/powerpoint/2010/main" val="3445713490"/>
              </p:ext>
            </p:extLst>
          </p:nvPr>
        </p:nvGraphicFramePr>
        <p:xfrm>
          <a:off x="10024532" y="2880275"/>
          <a:ext cx="11514666" cy="8495685"/>
        </p:xfrm>
        <a:graphic>
          <a:graphicData uri="http://schemas.openxmlformats.org/drawingml/2006/table">
            <a:tbl>
              <a:tblPr firstRow="1" bandRow="1">
                <a:tableStyleId>{5940675A-B579-460E-94D1-54222C63F5DA}</a:tableStyleId>
              </a:tblPr>
              <a:tblGrid>
                <a:gridCol w="3838222">
                  <a:extLst>
                    <a:ext uri="{9D8B030D-6E8A-4147-A177-3AD203B41FA5}">
                      <a16:colId xmlns:a16="http://schemas.microsoft.com/office/drawing/2014/main" val="2574450378"/>
                    </a:ext>
                  </a:extLst>
                </a:gridCol>
                <a:gridCol w="3838222">
                  <a:extLst>
                    <a:ext uri="{9D8B030D-6E8A-4147-A177-3AD203B41FA5}">
                      <a16:colId xmlns:a16="http://schemas.microsoft.com/office/drawing/2014/main" val="321030823"/>
                    </a:ext>
                  </a:extLst>
                </a:gridCol>
                <a:gridCol w="3838222">
                  <a:extLst>
                    <a:ext uri="{9D8B030D-6E8A-4147-A177-3AD203B41FA5}">
                      <a16:colId xmlns:a16="http://schemas.microsoft.com/office/drawing/2014/main" val="1064725146"/>
                    </a:ext>
                  </a:extLst>
                </a:gridCol>
              </a:tblGrid>
              <a:tr h="1097131">
                <a:tc>
                  <a:txBody>
                    <a:bodyPr/>
                    <a:lstStyle/>
                    <a:p>
                      <a:pPr algn="ctr"/>
                      <a:r>
                        <a:rPr lang="en-GB" sz="3600" b="1" dirty="0">
                          <a:solidFill>
                            <a:srgbClr val="FFFFFF"/>
                          </a:solidFill>
                          <a:latin typeface="Trebuchet MS" panose="020B0603020202020204" pitchFamily="34" charset="0"/>
                        </a:rPr>
                        <a:t>Yearly income before tax </a:t>
                      </a:r>
                      <a:endParaRPr lang="en-US" sz="3600" b="1" dirty="0">
                        <a:solidFill>
                          <a:srgbClr val="FFFFFF"/>
                        </a:solidFill>
                        <a:latin typeface="Trebuchet MS" panose="020B0603020202020204" pitchFamily="34" charset="0"/>
                      </a:endParaRPr>
                    </a:p>
                  </a:txBody>
                  <a:tcPr>
                    <a:solidFill>
                      <a:srgbClr val="825C8A"/>
                    </a:solidFill>
                  </a:tcPr>
                </a:tc>
                <a:tc>
                  <a:txBody>
                    <a:bodyPr/>
                    <a:lstStyle/>
                    <a:p>
                      <a:pPr algn="ctr"/>
                      <a:r>
                        <a:rPr lang="en-GB" sz="3600" b="1" dirty="0">
                          <a:solidFill>
                            <a:srgbClr val="FFFFFF"/>
                          </a:solidFill>
                          <a:latin typeface="Trebuchet MS" panose="020B0603020202020204" pitchFamily="34" charset="0"/>
                        </a:rPr>
                        <a:t>Monthly income before tax </a:t>
                      </a:r>
                      <a:endParaRPr lang="en-US" sz="3600" b="1" dirty="0">
                        <a:solidFill>
                          <a:srgbClr val="FFFFFF"/>
                        </a:solidFill>
                        <a:latin typeface="Trebuchet MS" panose="020B0603020202020204" pitchFamily="34" charset="0"/>
                      </a:endParaRPr>
                    </a:p>
                  </a:txBody>
                  <a:tcPr>
                    <a:solidFill>
                      <a:srgbClr val="825C8A"/>
                    </a:solidFill>
                  </a:tcPr>
                </a:tc>
                <a:tc>
                  <a:txBody>
                    <a:bodyPr/>
                    <a:lstStyle/>
                    <a:p>
                      <a:pPr algn="ctr"/>
                      <a:r>
                        <a:rPr lang="en-GB" sz="3600" b="1" dirty="0">
                          <a:solidFill>
                            <a:srgbClr val="FFFFFF"/>
                          </a:solidFill>
                          <a:latin typeface="Trebuchet MS" panose="020B0603020202020204" pitchFamily="34" charset="0"/>
                        </a:rPr>
                        <a:t>Monthly repayment (Approx.)*</a:t>
                      </a:r>
                      <a:endParaRPr lang="en-US" sz="3600" b="1" dirty="0">
                        <a:solidFill>
                          <a:srgbClr val="FFFFFF"/>
                        </a:solidFill>
                        <a:latin typeface="Trebuchet MS" panose="020B0603020202020204" pitchFamily="34" charset="0"/>
                      </a:endParaRPr>
                    </a:p>
                  </a:txBody>
                  <a:tcPr>
                    <a:solidFill>
                      <a:srgbClr val="825C8A"/>
                    </a:solidFill>
                  </a:tcPr>
                </a:tc>
                <a:extLst>
                  <a:ext uri="{0D108BD9-81ED-4DB2-BD59-A6C34878D82A}">
                    <a16:rowId xmlns:a16="http://schemas.microsoft.com/office/drawing/2014/main" val="3971713736"/>
                  </a:ext>
                </a:extLst>
              </a:tr>
              <a:tr h="965475">
                <a:tc>
                  <a:txBody>
                    <a:bodyPr/>
                    <a:lstStyle/>
                    <a:p>
                      <a:pPr algn="ct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£25,000</a:t>
                      </a:r>
                    </a:p>
                  </a:txBody>
                  <a:tcPr marT="45725" marB="45725" anchor="ctr">
                    <a:solidFill>
                      <a:srgbClr val="EDEDED"/>
                    </a:solidFill>
                  </a:tcPr>
                </a:tc>
                <a:tc>
                  <a:txBody>
                    <a:bodyPr/>
                    <a:lstStyle/>
                    <a:p>
                      <a:pPr algn="ct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£2,083</a:t>
                      </a:r>
                    </a:p>
                  </a:txBody>
                  <a:tcPr marT="45725" marB="45725" anchor="ctr">
                    <a:solidFill>
                      <a:srgbClr val="EDEDED"/>
                    </a:solidFill>
                  </a:tcPr>
                </a:tc>
                <a:tc>
                  <a:txBody>
                    <a:bodyPr/>
                    <a:lstStyle/>
                    <a:p>
                      <a:pPr algn="ct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£0</a:t>
                      </a:r>
                    </a:p>
                  </a:txBody>
                  <a:tcPr marT="45725" marB="45725" anchor="ctr">
                    <a:solidFill>
                      <a:srgbClr val="EDEDED"/>
                    </a:solidFill>
                  </a:tcPr>
                </a:tc>
                <a:extLst>
                  <a:ext uri="{0D108BD9-81ED-4DB2-BD59-A6C34878D82A}">
                    <a16:rowId xmlns:a16="http://schemas.microsoft.com/office/drawing/2014/main" val="1892006241"/>
                  </a:ext>
                </a:extLst>
              </a:tr>
              <a:tr h="96547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£30,000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£2,500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£37.50</a:t>
                      </a:r>
                    </a:p>
                  </a:txBody>
                  <a:tcPr marT="45725" marB="45725" anchor="ctr">
                    <a:solidFill>
                      <a:srgbClr val="EDEDED"/>
                    </a:solidFill>
                  </a:tcPr>
                </a:tc>
                <a:extLst>
                  <a:ext uri="{0D108BD9-81ED-4DB2-BD59-A6C34878D82A}">
                    <a16:rowId xmlns:a16="http://schemas.microsoft.com/office/drawing/2014/main" val="1991154637"/>
                  </a:ext>
                </a:extLst>
              </a:tr>
              <a:tr h="96547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£35,000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£2,916</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£75</a:t>
                      </a:r>
                    </a:p>
                  </a:txBody>
                  <a:tcPr marT="45725" marB="45725" anchor="ctr">
                    <a:solidFill>
                      <a:srgbClr val="EDEDED"/>
                    </a:solidFill>
                  </a:tcPr>
                </a:tc>
                <a:extLst>
                  <a:ext uri="{0D108BD9-81ED-4DB2-BD59-A6C34878D82A}">
                    <a16:rowId xmlns:a16="http://schemas.microsoft.com/office/drawing/2014/main" val="42026099"/>
                  </a:ext>
                </a:extLst>
              </a:tr>
              <a:tr h="96547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£40,000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£3,333</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£112.50</a:t>
                      </a:r>
                    </a:p>
                  </a:txBody>
                  <a:tcPr marT="45725" marB="45725" anchor="ctr">
                    <a:solidFill>
                      <a:srgbClr val="EDEDED"/>
                    </a:solidFill>
                  </a:tcPr>
                </a:tc>
                <a:extLst>
                  <a:ext uri="{0D108BD9-81ED-4DB2-BD59-A6C34878D82A}">
                    <a16:rowId xmlns:a16="http://schemas.microsoft.com/office/drawing/2014/main" val="183645182"/>
                  </a:ext>
                </a:extLst>
              </a:tr>
              <a:tr h="96547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£45,000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£3,750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£150</a:t>
                      </a:r>
                    </a:p>
                  </a:txBody>
                  <a:tcPr marT="45725" marB="45725" anchor="ctr">
                    <a:solidFill>
                      <a:srgbClr val="EDEDED"/>
                    </a:solidFill>
                  </a:tcPr>
                </a:tc>
                <a:extLst>
                  <a:ext uri="{0D108BD9-81ED-4DB2-BD59-A6C34878D82A}">
                    <a16:rowId xmlns:a16="http://schemas.microsoft.com/office/drawing/2014/main" val="3688725371"/>
                  </a:ext>
                </a:extLst>
              </a:tr>
              <a:tr h="96547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£50,000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£4,166</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£187.50</a:t>
                      </a:r>
                    </a:p>
                  </a:txBody>
                  <a:tcPr marT="45725" marB="45725" anchor="ctr">
                    <a:solidFill>
                      <a:srgbClr val="EDEDED"/>
                    </a:solidFill>
                  </a:tcPr>
                </a:tc>
                <a:extLst>
                  <a:ext uri="{0D108BD9-81ED-4DB2-BD59-A6C34878D82A}">
                    <a16:rowId xmlns:a16="http://schemas.microsoft.com/office/drawing/2014/main" val="893090019"/>
                  </a:ext>
                </a:extLst>
              </a:tr>
              <a:tr h="965475">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£60,000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£5,000</a:t>
                      </a:r>
                    </a:p>
                  </a:txBody>
                  <a:tcPr marT="45725" marB="45725" anchor="ctr">
                    <a:solidFill>
                      <a:srgbClr val="EDEDED"/>
                    </a:solidFill>
                  </a:tcPr>
                </a:tc>
                <a:tc>
                  <a:txBody>
                    <a:bodyPr/>
                    <a:lstStyle/>
                    <a:p>
                      <a:pPr algn="ctr"/>
                      <a:r>
                        <a:rPr lang="en-GB" sz="3600" b="0" dirty="0">
                          <a:solidFill>
                            <a:srgbClr val="825C8A"/>
                          </a:solidFill>
                          <a:latin typeface="Trebuchet MS" panose="020B0603020202020204" pitchFamily="34" charset="0"/>
                          <a:ea typeface="Tahoma" panose="020B0604030504040204" pitchFamily="34" charset="0"/>
                          <a:cs typeface="Arial" panose="020B0604020202020204" pitchFamily="34" charset="0"/>
                        </a:rPr>
                        <a:t>£262.50</a:t>
                      </a:r>
                    </a:p>
                  </a:txBody>
                  <a:tcPr marT="45725" marB="45725" anchor="ctr">
                    <a:solidFill>
                      <a:srgbClr val="EDEDED"/>
                    </a:solidFill>
                  </a:tcPr>
                </a:tc>
                <a:extLst>
                  <a:ext uri="{0D108BD9-81ED-4DB2-BD59-A6C34878D82A}">
                    <a16:rowId xmlns:a16="http://schemas.microsoft.com/office/drawing/2014/main" val="3749330298"/>
                  </a:ext>
                </a:extLst>
              </a:tr>
            </a:tbl>
          </a:graphicData>
        </a:graphic>
      </p:graphicFrame>
      <p:sp>
        <p:nvSpPr>
          <p:cNvPr id="8" name="TextBox 7">
            <a:extLst>
              <a:ext uri="{FF2B5EF4-FFF2-40B4-BE49-F238E27FC236}">
                <a16:creationId xmlns:a16="http://schemas.microsoft.com/office/drawing/2014/main" id="{838C9622-71CF-4F78-BFA3-A30572264775}"/>
              </a:ext>
            </a:extLst>
          </p:cNvPr>
          <p:cNvSpPr txBox="1"/>
          <p:nvPr/>
        </p:nvSpPr>
        <p:spPr>
          <a:xfrm>
            <a:off x="2033095" y="12544912"/>
            <a:ext cx="101589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825C8A"/>
                </a:solidFill>
                <a:effectLst/>
                <a:uFillTx/>
                <a:latin typeface="Trebuchet MS" panose="020B0603020202020204" pitchFamily="34" charset="0"/>
                <a:sym typeface="Helvetica Neue"/>
              </a:rPr>
              <a:t>*subject to change</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248548462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xfrm>
            <a:off x="334108" y="12925440"/>
            <a:ext cx="540203"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2438338"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25C8A"/>
                </a:solidFill>
                <a:effectLst/>
                <a:uLnTx/>
                <a:uFillTx/>
                <a:latin typeface="Calibri" panose="020F0502020204030204"/>
                <a:ea typeface="+mn-ea"/>
                <a:cs typeface="+mn-cs"/>
                <a:sym typeface="Helvetica Neue"/>
              </a:rPr>
              <a:pPr marL="0" marR="0" lvl="0" indent="0" algn="r" defTabSz="2438338" rtl="0" eaLnBrk="1" fontAlgn="auto" latinLnBrk="0" hangingPunct="0">
                <a:lnSpc>
                  <a:spcPct val="100000"/>
                </a:lnSpc>
                <a:spcBef>
                  <a:spcPts val="0"/>
                </a:spcBef>
                <a:spcAft>
                  <a:spcPts val="0"/>
                </a:spcAft>
                <a:buClrTx/>
                <a:buSzTx/>
                <a:buFontTx/>
                <a:buNone/>
                <a:tabLst/>
                <a:defRPr/>
              </a:pPr>
              <a:t>16</a:t>
            </a:fld>
            <a:endParaRPr kumimoji="0" sz="2400" b="0" i="0" u="none" strike="noStrike" kern="0" cap="none" spc="0" normalizeH="0" baseline="0" noProof="0" dirty="0">
              <a:ln>
                <a:noFill/>
              </a:ln>
              <a:solidFill>
                <a:srgbClr val="825C8A"/>
              </a:solidFill>
              <a:effectLst/>
              <a:uLnTx/>
              <a:uFillTx/>
              <a:latin typeface="Calibri" panose="020F0502020204030204"/>
              <a:ea typeface="+mn-ea"/>
              <a:cs typeface="+mn-cs"/>
              <a:sym typeface="Helvetica Neue"/>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874311" y="2012597"/>
            <a:ext cx="9006551" cy="2649443"/>
          </a:xfrm>
          <a:prstGeom prst="rect">
            <a:avLst/>
          </a:prstGeom>
        </p:spPr>
        <p:txBody>
          <a:bodyPr/>
          <a:lstStyle/>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200" dirty="0"/>
              <a:t>Whilst studying and until the April after leaving the course </a:t>
            </a:r>
            <a:r>
              <a:rPr lang="en-GB" sz="3200" b="1" dirty="0"/>
              <a:t>– RPI + 3% (9%)* (Changing to RPI only for 2023)</a:t>
            </a:r>
          </a:p>
          <a:p>
            <a:pPr marL="0" indent="0" defTabSz="457200">
              <a:lnSpc>
                <a:spcPct val="100000"/>
              </a:lnSpc>
              <a:buNone/>
              <a:defRPr sz="2200" spc="91">
                <a:solidFill>
                  <a:srgbClr val="825C8A"/>
                </a:solidFill>
                <a:latin typeface="Trebuchet MS"/>
                <a:ea typeface="Trebuchet MS"/>
                <a:cs typeface="Trebuchet MS"/>
                <a:sym typeface="Trebuchet MS"/>
              </a:defRPr>
            </a:pPr>
            <a:r>
              <a:rPr lang="en-GB" sz="3200" dirty="0"/>
              <a:t>From </a:t>
            </a:r>
            <a:r>
              <a:rPr lang="en-GB" sz="3200" b="1" dirty="0"/>
              <a:t>April </a:t>
            </a:r>
            <a:r>
              <a:rPr lang="en-GB" sz="3200" dirty="0"/>
              <a:t>after leaving the course:</a:t>
            </a:r>
          </a:p>
        </p:txBody>
      </p:sp>
      <p:sp>
        <p:nvSpPr>
          <p:cNvPr id="234" name="Content slide with one image"/>
          <p:cNvSpPr txBox="1">
            <a:spLocks noGrp="1"/>
          </p:cNvSpPr>
          <p:nvPr>
            <p:ph type="body" idx="24"/>
          </p:nvPr>
        </p:nvSpPr>
        <p:spPr>
          <a:xfrm>
            <a:off x="874311" y="616919"/>
            <a:ext cx="9006551" cy="1260295"/>
          </a:xfrm>
          <a:prstGeom prst="rect">
            <a:avLst/>
          </a:prstGeom>
        </p:spPr>
        <p:txBody>
          <a:bodyPr>
            <a:normAutofit fontScale="25000" lnSpcReduction="20000"/>
          </a:bodyPr>
          <a:lstStyle/>
          <a:p>
            <a:r>
              <a:rPr lang="en-GB" dirty="0"/>
              <a:t>Interest Rates </a:t>
            </a:r>
            <a:endParaRPr dirty="0"/>
          </a:p>
        </p:txBody>
      </p:sp>
      <p:sp>
        <p:nvSpPr>
          <p:cNvPr id="8" name="Ceaque optus sitium rehendi tiscipi distoribus pa commodi pitatistio dolorpo rporro qui doluptat res nulpariates mi, as alibus at. Natatqui quodis essit que aut quate delibus alisInistior sita et veniet verio quae.…">
            <a:extLst>
              <a:ext uri="{FF2B5EF4-FFF2-40B4-BE49-F238E27FC236}">
                <a16:creationId xmlns:a16="http://schemas.microsoft.com/office/drawing/2014/main" id="{A0D9F37F-94B0-48DD-98C6-4356CFB43596}"/>
              </a:ext>
            </a:extLst>
          </p:cNvPr>
          <p:cNvSpPr txBox="1">
            <a:spLocks/>
          </p:cNvSpPr>
          <p:nvPr/>
        </p:nvSpPr>
        <p:spPr>
          <a:xfrm>
            <a:off x="874311" y="8840715"/>
            <a:ext cx="9377520" cy="3375283"/>
          </a:xfrm>
          <a:prstGeom prst="rect">
            <a:avLst/>
          </a:prstGeom>
        </p:spPr>
        <p:txBody>
          <a:bodyPr vert="horz" wrap="square" lIns="91440" tIns="45720" rIns="91440" bIns="45720" rtlCol="0">
            <a:sp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457200" rtl="0" eaLnBrk="1" fontAlgn="auto" latinLnBrk="0" hangingPunct="1">
              <a:lnSpc>
                <a:spcPct val="100000"/>
              </a:lnSpc>
              <a:spcBef>
                <a:spcPts val="2000"/>
              </a:spcBef>
              <a:spcAft>
                <a:spcPts val="0"/>
              </a:spcAft>
              <a:buClrTx/>
              <a:buSzTx/>
              <a:buFont typeface="Arial" panose="020B0604020202020204" pitchFamily="34" charset="0"/>
              <a:buChar char="•"/>
              <a:tabLst/>
              <a:defRPr sz="2200" spc="91">
                <a:solidFill>
                  <a:srgbClr val="825C8A"/>
                </a:solidFill>
                <a:latin typeface="Trebuchet MS"/>
                <a:ea typeface="Trebuchet MS"/>
                <a:cs typeface="Trebuchet MS"/>
                <a:sym typeface="Trebuchet MS"/>
              </a:defRPr>
            </a:pPr>
            <a:r>
              <a:rPr kumimoji="0" lang="en-GB" sz="3600" b="0" i="0" u="none" strike="noStrike" kern="1200" cap="none" spc="91" normalizeH="0" baseline="0" noProof="0" dirty="0">
                <a:ln>
                  <a:noFill/>
                </a:ln>
                <a:solidFill>
                  <a:srgbClr val="825C8A"/>
                </a:solidFill>
                <a:effectLst/>
                <a:uLnTx/>
                <a:uFillTx/>
                <a:latin typeface="Trebuchet MS"/>
                <a:ea typeface="Trebuchet MS"/>
                <a:cs typeface="Trebuchet MS"/>
                <a:sym typeface="Trebuchet MS"/>
              </a:rPr>
              <a:t>Early repayment is </a:t>
            </a:r>
            <a:r>
              <a:rPr kumimoji="0" lang="en-GB" sz="3600" b="1" i="0" u="none" strike="noStrike" kern="1200" cap="none" spc="91" normalizeH="0" baseline="0" noProof="0" dirty="0">
                <a:ln>
                  <a:noFill/>
                </a:ln>
                <a:solidFill>
                  <a:srgbClr val="825C8A"/>
                </a:solidFill>
                <a:effectLst/>
                <a:uLnTx/>
                <a:uFillTx/>
                <a:latin typeface="Trebuchet MS"/>
                <a:ea typeface="Trebuchet MS"/>
                <a:cs typeface="Trebuchet MS"/>
                <a:sym typeface="Trebuchet MS"/>
              </a:rPr>
              <a:t>not</a:t>
            </a:r>
            <a:r>
              <a:rPr kumimoji="0" lang="en-GB" sz="3600" b="0" i="0" u="none" strike="noStrike" kern="1200" cap="none" spc="91" normalizeH="0" baseline="0" noProof="0" dirty="0">
                <a:ln>
                  <a:noFill/>
                </a:ln>
                <a:solidFill>
                  <a:srgbClr val="825C8A"/>
                </a:solidFill>
                <a:effectLst/>
                <a:uLnTx/>
                <a:uFillTx/>
                <a:latin typeface="Trebuchet MS"/>
                <a:ea typeface="Trebuchet MS"/>
                <a:cs typeface="Trebuchet MS"/>
                <a:sym typeface="Trebuchet MS"/>
              </a:rPr>
              <a:t> particularly advised </a:t>
            </a:r>
          </a:p>
          <a:p>
            <a:pPr marL="457200" marR="0" lvl="0" indent="-457200" algn="l" defTabSz="457200" rtl="0" eaLnBrk="1" fontAlgn="auto" latinLnBrk="0" hangingPunct="1">
              <a:lnSpc>
                <a:spcPct val="100000"/>
              </a:lnSpc>
              <a:spcBef>
                <a:spcPts val="2000"/>
              </a:spcBef>
              <a:spcAft>
                <a:spcPts val="0"/>
              </a:spcAft>
              <a:buClrTx/>
              <a:buSzTx/>
              <a:buFont typeface="Arial" panose="020B0604020202020204" pitchFamily="34" charset="0"/>
              <a:buChar char="•"/>
              <a:tabLst/>
              <a:defRPr sz="2200" spc="91">
                <a:solidFill>
                  <a:srgbClr val="825C8A"/>
                </a:solidFill>
                <a:latin typeface="Trebuchet MS"/>
                <a:ea typeface="Trebuchet MS"/>
                <a:cs typeface="Trebuchet MS"/>
                <a:sym typeface="Trebuchet MS"/>
              </a:defRPr>
            </a:pPr>
            <a:r>
              <a:rPr kumimoji="0" lang="en-GB" sz="3600" b="0" i="0" u="none" strike="noStrike" kern="1200" cap="none" spc="91" normalizeH="0" baseline="0" noProof="0" dirty="0">
                <a:ln>
                  <a:noFill/>
                </a:ln>
                <a:solidFill>
                  <a:srgbClr val="825C8A"/>
                </a:solidFill>
                <a:effectLst/>
                <a:uLnTx/>
                <a:uFillTx/>
                <a:latin typeface="Trebuchet MS"/>
                <a:ea typeface="Trebuchet MS"/>
                <a:cs typeface="Trebuchet MS"/>
                <a:sym typeface="Trebuchet MS"/>
              </a:rPr>
              <a:t>Repayments taken</a:t>
            </a:r>
            <a:r>
              <a:rPr kumimoji="0" lang="en-GB" sz="3600" b="1" i="0" u="none" strike="noStrike" kern="1200" cap="none" spc="91" normalizeH="0" baseline="0" noProof="0" dirty="0">
                <a:ln>
                  <a:noFill/>
                </a:ln>
                <a:solidFill>
                  <a:srgbClr val="825C8A"/>
                </a:solidFill>
                <a:effectLst/>
                <a:uLnTx/>
                <a:uFillTx/>
                <a:latin typeface="Trebuchet MS"/>
                <a:ea typeface="Trebuchet MS"/>
                <a:cs typeface="Trebuchet MS"/>
                <a:sym typeface="Trebuchet MS"/>
              </a:rPr>
              <a:t> directly </a:t>
            </a:r>
            <a:r>
              <a:rPr kumimoji="0" lang="en-GB" sz="3600" b="0" i="0" u="none" strike="noStrike" kern="1200" cap="none" spc="91" normalizeH="0" baseline="0" noProof="0" dirty="0">
                <a:ln>
                  <a:noFill/>
                </a:ln>
                <a:solidFill>
                  <a:srgbClr val="825C8A"/>
                </a:solidFill>
                <a:effectLst/>
                <a:uLnTx/>
                <a:uFillTx/>
                <a:latin typeface="Trebuchet MS"/>
                <a:ea typeface="Trebuchet MS"/>
                <a:cs typeface="Trebuchet MS"/>
                <a:sym typeface="Trebuchet MS"/>
              </a:rPr>
              <a:t>from salary </a:t>
            </a:r>
          </a:p>
          <a:p>
            <a:pPr defTabSz="457200">
              <a:lnSpc>
                <a:spcPct val="100000"/>
              </a:lnSpc>
              <a:defRPr sz="2200" spc="91">
                <a:solidFill>
                  <a:srgbClr val="825C8A"/>
                </a:solidFill>
                <a:latin typeface="Trebuchet MS"/>
                <a:ea typeface="Trebuchet MS"/>
                <a:cs typeface="Trebuchet MS"/>
                <a:sym typeface="Trebuchet MS"/>
              </a:defRPr>
            </a:pPr>
            <a:r>
              <a:rPr kumimoji="0" lang="en-GB" sz="3600" b="0" i="0" u="none" strike="noStrike" kern="1200" cap="none" spc="91" normalizeH="0" baseline="0" noProof="0" dirty="0">
                <a:ln>
                  <a:noFill/>
                </a:ln>
                <a:solidFill>
                  <a:srgbClr val="825C8A"/>
                </a:solidFill>
                <a:effectLst/>
                <a:uLnTx/>
                <a:uFillTx/>
                <a:latin typeface="Trebuchet MS"/>
                <a:ea typeface="Trebuchet MS"/>
                <a:cs typeface="Trebuchet MS"/>
                <a:sym typeface="Trebuchet MS"/>
              </a:rPr>
              <a:t>Talk to your religious leader for advice where required</a:t>
            </a:r>
          </a:p>
        </p:txBody>
      </p:sp>
      <p:graphicFrame>
        <p:nvGraphicFramePr>
          <p:cNvPr id="9" name="Table 8">
            <a:extLst>
              <a:ext uri="{FF2B5EF4-FFF2-40B4-BE49-F238E27FC236}">
                <a16:creationId xmlns:a16="http://schemas.microsoft.com/office/drawing/2014/main" id="{351116DA-ED0E-491F-901B-188FD99EF1A3}"/>
              </a:ext>
            </a:extLst>
          </p:cNvPr>
          <p:cNvGraphicFramePr>
            <a:graphicFrameLocks noGrp="1"/>
          </p:cNvGraphicFramePr>
          <p:nvPr>
            <p:extLst>
              <p:ext uri="{D42A27DB-BD31-4B8C-83A1-F6EECF244321}">
                <p14:modId xmlns:p14="http://schemas.microsoft.com/office/powerpoint/2010/main" val="1106984553"/>
              </p:ext>
            </p:extLst>
          </p:nvPr>
        </p:nvGraphicFramePr>
        <p:xfrm>
          <a:off x="874311" y="4787153"/>
          <a:ext cx="7494496" cy="3405959"/>
        </p:xfrm>
        <a:graphic>
          <a:graphicData uri="http://schemas.openxmlformats.org/drawingml/2006/table">
            <a:tbl>
              <a:tblPr firstRow="1" bandRow="1">
                <a:tableStyleId>{2708684C-4D16-4618-839F-0558EEFCDFE6}</a:tableStyleId>
              </a:tblPr>
              <a:tblGrid>
                <a:gridCol w="3747248">
                  <a:extLst>
                    <a:ext uri="{9D8B030D-6E8A-4147-A177-3AD203B41FA5}">
                      <a16:colId xmlns:a16="http://schemas.microsoft.com/office/drawing/2014/main" val="2574450378"/>
                    </a:ext>
                  </a:extLst>
                </a:gridCol>
                <a:gridCol w="3747248">
                  <a:extLst>
                    <a:ext uri="{9D8B030D-6E8A-4147-A177-3AD203B41FA5}">
                      <a16:colId xmlns:a16="http://schemas.microsoft.com/office/drawing/2014/main" val="321030823"/>
                    </a:ext>
                  </a:extLst>
                </a:gridCol>
              </a:tblGrid>
              <a:tr h="736149">
                <a:tc>
                  <a:txBody>
                    <a:bodyPr/>
                    <a:lstStyle/>
                    <a:p>
                      <a:pPr algn="ctr"/>
                      <a:r>
                        <a:rPr lang="en-GB" sz="2800" b="1" dirty="0">
                          <a:solidFill>
                            <a:srgbClr val="EDEDED"/>
                          </a:solidFill>
                        </a:rPr>
                        <a:t>Salary</a:t>
                      </a:r>
                      <a:endParaRPr lang="en-US" sz="2800" b="1" dirty="0">
                        <a:solidFill>
                          <a:srgbClr val="EDEDED"/>
                        </a:solidFill>
                        <a:latin typeface="Trebuchet MS" panose="020B0603020202020204" pitchFamily="34" charset="0"/>
                      </a:endParaRPr>
                    </a:p>
                  </a:txBody>
                  <a:tcPr>
                    <a:solidFill>
                      <a:srgbClr val="825C8A"/>
                    </a:solidFill>
                  </a:tcPr>
                </a:tc>
                <a:tc>
                  <a:txBody>
                    <a:bodyPr/>
                    <a:lstStyle/>
                    <a:p>
                      <a:pPr algn="ctr"/>
                      <a:r>
                        <a:rPr lang="en-GB" sz="2800" b="1" dirty="0">
                          <a:solidFill>
                            <a:srgbClr val="EDEDED"/>
                          </a:solidFill>
                        </a:rPr>
                        <a:t>Interest Charged* </a:t>
                      </a:r>
                      <a:endParaRPr lang="en-US" sz="2800" b="1" dirty="0">
                        <a:solidFill>
                          <a:srgbClr val="EDEDED"/>
                        </a:solidFill>
                        <a:latin typeface="Trebuchet MS" panose="020B0603020202020204" pitchFamily="34" charset="0"/>
                      </a:endParaRPr>
                    </a:p>
                  </a:txBody>
                  <a:tcPr>
                    <a:solidFill>
                      <a:srgbClr val="825C8A"/>
                    </a:solidFill>
                  </a:tcPr>
                </a:tc>
                <a:extLst>
                  <a:ext uri="{0D108BD9-81ED-4DB2-BD59-A6C34878D82A}">
                    <a16:rowId xmlns:a16="http://schemas.microsoft.com/office/drawing/2014/main" val="3971713736"/>
                  </a:ext>
                </a:extLst>
              </a:tr>
              <a:tr h="1024496">
                <a:tc>
                  <a:txBody>
                    <a:bodyPr/>
                    <a:lstStyle/>
                    <a:p>
                      <a:pPr algn="ctr"/>
                      <a:r>
                        <a:rPr lang="en-GB" sz="2800" b="0" dirty="0">
                          <a:solidFill>
                            <a:srgbClr val="825C8A"/>
                          </a:solidFill>
                        </a:rPr>
                        <a:t>£25,000 or less</a:t>
                      </a:r>
                      <a:endParaRPr lang="en-GB" sz="2800" b="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txBody>
                  <a:tcPr marT="45725" marB="45725" anchor="ctr"/>
                </a:tc>
                <a:tc>
                  <a:txBody>
                    <a:bodyPr/>
                    <a:lstStyle/>
                    <a:p>
                      <a:pPr algn="ctr"/>
                      <a:r>
                        <a:rPr lang="en-GB" sz="2800" b="0" dirty="0">
                          <a:solidFill>
                            <a:srgbClr val="825C8A"/>
                          </a:solidFill>
                        </a:rPr>
                        <a:t>RPI (currently 9%)</a:t>
                      </a:r>
                      <a:endParaRPr lang="en-GB" sz="2800" b="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txBody>
                  <a:tcPr marT="45725" marB="45725" anchor="ctr"/>
                </a:tc>
                <a:extLst>
                  <a:ext uri="{0D108BD9-81ED-4DB2-BD59-A6C34878D82A}">
                    <a16:rowId xmlns:a16="http://schemas.microsoft.com/office/drawing/2014/main" val="1892006241"/>
                  </a:ext>
                </a:extLst>
              </a:tr>
              <a:tr h="1024496">
                <a:tc>
                  <a:txBody>
                    <a:bodyPr/>
                    <a:lstStyle/>
                    <a:p>
                      <a:pPr algn="ctr"/>
                      <a:r>
                        <a:rPr lang="en-GB" sz="2800" b="0" dirty="0">
                          <a:solidFill>
                            <a:srgbClr val="825C8A"/>
                          </a:solidFill>
                        </a:rPr>
                        <a:t>£25,000 to £49,130 </a:t>
                      </a:r>
                      <a:endParaRPr lang="en-GB" sz="2800" b="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txBody>
                  <a:tcPr marT="45725" marB="45725" anchor="ctr"/>
                </a:tc>
                <a:tc>
                  <a:txBody>
                    <a:bodyPr/>
                    <a:lstStyle/>
                    <a:p>
                      <a:pPr algn="ctr"/>
                      <a:r>
                        <a:rPr lang="en-GB" sz="2800" b="0" dirty="0">
                          <a:solidFill>
                            <a:srgbClr val="825C8A"/>
                          </a:solidFill>
                        </a:rPr>
                        <a:t>RPI</a:t>
                      </a:r>
                      <a:endParaRPr lang="en-GB" sz="2800" b="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txBody>
                  <a:tcPr marT="45725" marB="45725" anchor="ctr"/>
                </a:tc>
                <a:extLst>
                  <a:ext uri="{0D108BD9-81ED-4DB2-BD59-A6C34878D82A}">
                    <a16:rowId xmlns:a16="http://schemas.microsoft.com/office/drawing/2014/main" val="1991154637"/>
                  </a:ext>
                </a:extLst>
              </a:tr>
              <a:tr h="620818">
                <a:tc>
                  <a:txBody>
                    <a:bodyPr/>
                    <a:lstStyle/>
                    <a:p>
                      <a:pPr algn="ctr"/>
                      <a:r>
                        <a:rPr lang="en-GB" sz="2800" b="0" dirty="0">
                          <a:solidFill>
                            <a:srgbClr val="825C8A"/>
                          </a:solidFill>
                        </a:rPr>
                        <a:t>Over £49,130</a:t>
                      </a:r>
                      <a:endParaRPr lang="en-GB" sz="2800" b="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txBody>
                  <a:tcPr marT="45725" marB="45725" anchor="ctr"/>
                </a:tc>
                <a:tc>
                  <a:txBody>
                    <a:bodyPr/>
                    <a:lstStyle/>
                    <a:p>
                      <a:pPr algn="ctr"/>
                      <a:r>
                        <a:rPr lang="en-GB" sz="2800" b="0" dirty="0">
                          <a:solidFill>
                            <a:srgbClr val="825C8A"/>
                          </a:solidFill>
                        </a:rPr>
                        <a:t>RPI</a:t>
                      </a:r>
                      <a:endParaRPr lang="en-GB" sz="2800" b="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txBody>
                  <a:tcPr marT="45725" marB="45725" anchor="ctr"/>
                </a:tc>
                <a:extLst>
                  <a:ext uri="{0D108BD9-81ED-4DB2-BD59-A6C34878D82A}">
                    <a16:rowId xmlns:a16="http://schemas.microsoft.com/office/drawing/2014/main" val="42026099"/>
                  </a:ext>
                </a:extLst>
              </a:tr>
            </a:tbl>
          </a:graphicData>
        </a:graphic>
      </p:graphicFrame>
      <p:pic>
        <p:nvPicPr>
          <p:cNvPr id="11" name="Picture 2" descr="2020">
            <a:extLst>
              <a:ext uri="{FF2B5EF4-FFF2-40B4-BE49-F238E27FC236}">
                <a16:creationId xmlns:a16="http://schemas.microsoft.com/office/drawing/2014/main" id="{4BBA4103-5EA0-4069-A8A3-F8C33E49C9B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54"/>
          <a:stretch/>
        </p:blipFill>
        <p:spPr bwMode="auto">
          <a:xfrm>
            <a:off x="10937396" y="1877214"/>
            <a:ext cx="12133619" cy="925651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FDFAE4B-EEA2-4219-94CE-C4C608F4CD5C}"/>
              </a:ext>
            </a:extLst>
          </p:cNvPr>
          <p:cNvSpPr txBox="1"/>
          <p:nvPr/>
        </p:nvSpPr>
        <p:spPr>
          <a:xfrm>
            <a:off x="1208419" y="12453594"/>
            <a:ext cx="101589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825C8A"/>
                </a:solidFill>
                <a:effectLst/>
                <a:uFillTx/>
                <a:latin typeface="Trebuchet MS" panose="020B0603020202020204" pitchFamily="34" charset="0"/>
                <a:sym typeface="Helvetica Neue"/>
              </a:rPr>
              <a:t>*subject to change</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261994459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2438338"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25C8A"/>
                </a:solidFill>
                <a:effectLst/>
                <a:uLnTx/>
                <a:uFillTx/>
                <a:latin typeface="Calibri" panose="020F0502020204030204"/>
                <a:ea typeface="+mn-ea"/>
                <a:cs typeface="+mn-cs"/>
                <a:sym typeface="Helvetica Neue"/>
              </a:rPr>
              <a:pPr marL="0" marR="0" lvl="0" indent="0" algn="r" defTabSz="2438338" rtl="0" eaLnBrk="1" fontAlgn="auto" latinLnBrk="0" hangingPunct="0">
                <a:lnSpc>
                  <a:spcPct val="100000"/>
                </a:lnSpc>
                <a:spcBef>
                  <a:spcPts val="0"/>
                </a:spcBef>
                <a:spcAft>
                  <a:spcPts val="0"/>
                </a:spcAft>
                <a:buClrTx/>
                <a:buSzTx/>
                <a:buFontTx/>
                <a:buNone/>
                <a:tabLst/>
                <a:defRPr/>
              </a:pPr>
              <a:t>17</a:t>
            </a:fld>
            <a:endParaRPr kumimoji="0" sz="2400" b="0" i="0" u="none" strike="noStrike" kern="0" cap="none" spc="0" normalizeH="0" baseline="0" noProof="0">
              <a:ln>
                <a:noFill/>
              </a:ln>
              <a:solidFill>
                <a:srgbClr val="825C8A"/>
              </a:solidFill>
              <a:effectLst/>
              <a:uLnTx/>
              <a:uFillTx/>
              <a:latin typeface="Calibri" panose="020F0502020204030204"/>
              <a:ea typeface="+mn-ea"/>
              <a:cs typeface="+mn-cs"/>
              <a:sym typeface="Helvetica Neue"/>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874311" y="2222829"/>
            <a:ext cx="10799355" cy="10156627"/>
          </a:xfrm>
          <a:prstGeom prst="rect">
            <a:avLst/>
          </a:prstGeom>
        </p:spPr>
        <p:txBody>
          <a:bodyPr/>
          <a:lstStyle/>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b="1" dirty="0"/>
              <a:t>Scenario 1: </a:t>
            </a:r>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dirty="0"/>
              <a:t>Student loan </a:t>
            </a:r>
            <a:r>
              <a:rPr lang="en-GB" sz="3600" b="1" dirty="0"/>
              <a:t>£20,000. </a:t>
            </a:r>
            <a:r>
              <a:rPr lang="en-GB" sz="3600" dirty="0"/>
              <a:t>Your earnings </a:t>
            </a:r>
            <a:r>
              <a:rPr lang="en-GB" sz="3600" b="1" dirty="0"/>
              <a:t>£30,000. </a:t>
            </a:r>
            <a:r>
              <a:rPr lang="en-GB" sz="3600" dirty="0"/>
              <a:t>Your annual repayment is </a:t>
            </a:r>
            <a:r>
              <a:rPr lang="en-GB" sz="3600" b="1" dirty="0"/>
              <a:t>£450</a:t>
            </a:r>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endParaRPr lang="en-GB" sz="3600" b="1" dirty="0"/>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b="1" dirty="0"/>
              <a:t>Scenario 2: </a:t>
            </a:r>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dirty="0"/>
              <a:t>Student loan </a:t>
            </a:r>
            <a:r>
              <a:rPr lang="en-GB" sz="3600" b="1" dirty="0"/>
              <a:t>£50,000. </a:t>
            </a:r>
            <a:r>
              <a:rPr lang="en-GB" sz="3600" dirty="0"/>
              <a:t>Your earnings </a:t>
            </a:r>
            <a:r>
              <a:rPr lang="en-GB" sz="3600" b="1" dirty="0"/>
              <a:t>£30,000. </a:t>
            </a:r>
            <a:r>
              <a:rPr lang="en-GB" sz="3600" dirty="0"/>
              <a:t>Your annual repayment is </a:t>
            </a:r>
            <a:r>
              <a:rPr lang="en-GB" sz="3600" b="1" dirty="0"/>
              <a:t>£450</a:t>
            </a:r>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endParaRPr lang="en-GB" sz="3600" dirty="0"/>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dirty="0"/>
              <a:t>Students should see this as a </a:t>
            </a:r>
            <a:r>
              <a:rPr lang="en-GB" sz="3600" b="1" dirty="0"/>
              <a:t>9% higher tax rate</a:t>
            </a:r>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endParaRPr lang="en-GB" sz="3600" b="1" dirty="0"/>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i="1" dirty="0"/>
              <a:t>‘Student loans’ is a misnomer – elsewhere similar schemes are called a ‘graduate contribution’ system. We should call is this too. </a:t>
            </a:r>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b="1" i="1" dirty="0"/>
              <a:t>Martin Lewis, Money Saving Expert</a:t>
            </a:r>
          </a:p>
        </p:txBody>
      </p:sp>
      <p:sp>
        <p:nvSpPr>
          <p:cNvPr id="234" name="Content slide with one image"/>
          <p:cNvSpPr txBox="1">
            <a:spLocks noGrp="1"/>
          </p:cNvSpPr>
          <p:nvPr>
            <p:ph type="body" idx="24"/>
          </p:nvPr>
        </p:nvSpPr>
        <p:spPr>
          <a:xfrm>
            <a:off x="670639" y="715712"/>
            <a:ext cx="11342067" cy="1376908"/>
          </a:xfrm>
          <a:prstGeom prst="rect">
            <a:avLst/>
          </a:prstGeom>
        </p:spPr>
        <p:txBody>
          <a:bodyPr/>
          <a:lstStyle/>
          <a:p>
            <a:r>
              <a:rPr lang="en-GB" dirty="0"/>
              <a:t>Repayment Scenario</a:t>
            </a:r>
            <a:endParaRPr dirty="0"/>
          </a:p>
        </p:txBody>
      </p:sp>
      <p:pic>
        <p:nvPicPr>
          <p:cNvPr id="9" name="Picture 4" descr="2020 UG Prospectus">
            <a:extLst>
              <a:ext uri="{FF2B5EF4-FFF2-40B4-BE49-F238E27FC236}">
                <a16:creationId xmlns:a16="http://schemas.microsoft.com/office/drawing/2014/main" id="{035FB4B0-26D6-4DC5-928B-87BBF71AF82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192000" y="2222829"/>
            <a:ext cx="10913387" cy="927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3573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g7.jpg" descr="Design element" title="Ripple effec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06"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FFFFFF"/>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18</a:t>
            </a:fld>
            <a:endParaRPr kumimoji="0" sz="2200" b="0" i="0" u="none" strike="noStrike" kern="0" cap="none" spc="0" normalizeH="0" baseline="0" noProof="0">
              <a:ln>
                <a:noFill/>
              </a:ln>
              <a:solidFill>
                <a:srgbClr val="FFFFFF"/>
              </a:solidFill>
              <a:effectLst/>
              <a:uLnTx/>
              <a:uFillTx/>
              <a:latin typeface="Trebuchet MS"/>
              <a:sym typeface="Trebuchet MS"/>
            </a:endParaRPr>
          </a:p>
        </p:txBody>
      </p:sp>
      <p:sp>
        <p:nvSpPr>
          <p:cNvPr id="209"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825C8A"/>
                </a:solidFill>
                <a:effectLst/>
                <a:uLnTx/>
                <a:uFillTx/>
                <a:latin typeface="Trebuchet MS"/>
                <a:sym typeface="Trebuchet MS"/>
              </a:rPr>
              <a:t>Expand your Opportunities with Edge Hill</a:t>
            </a:r>
          </a:p>
        </p:txBody>
      </p:sp>
      <p:sp>
        <p:nvSpPr>
          <p:cNvPr id="208" name="Section…"/>
          <p:cNvSpPr txBox="1">
            <a:spLocks noGrp="1"/>
          </p:cNvSpPr>
          <p:nvPr>
            <p:ph type="body" idx="22"/>
          </p:nvPr>
        </p:nvSpPr>
        <p:spPr>
          <a:xfrm>
            <a:off x="1075765" y="4056777"/>
            <a:ext cx="8803341" cy="4907981"/>
          </a:xfrm>
          <a:prstGeom prst="rect">
            <a:avLst/>
          </a:prstGeom>
        </p:spPr>
        <p:txBody>
          <a:body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lang="en-GB" dirty="0"/>
              <a:t>Applying for Student Finance</a:t>
            </a:r>
            <a:endParaRPr dirty="0"/>
          </a:p>
        </p:txBody>
      </p:sp>
      <p:pic>
        <p:nvPicPr>
          <p:cNvPr id="5122" name="Picture 2" descr="Caitlyn Randles">
            <a:extLst>
              <a:ext uri="{FF2B5EF4-FFF2-40B4-BE49-F238E27FC236}">
                <a16:creationId xmlns:a16="http://schemas.microsoft.com/office/drawing/2014/main" id="{7C04F749-87FB-4686-96EE-FE81B616608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70663" y="1877214"/>
            <a:ext cx="12363831" cy="996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322214"/>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19</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807325" y="4076988"/>
            <a:ext cx="9148230" cy="5901103"/>
          </a:xfrm>
          <a:prstGeom prst="rect">
            <a:avLst/>
          </a:prstGeom>
        </p:spPr>
        <p:txBody>
          <a:bodyPr/>
          <a:lstStyle/>
          <a:p>
            <a:pPr marL="342900" indent="-342900">
              <a:buFont typeface="Arial" panose="020B0604020202020204" pitchFamily="34" charset="0"/>
              <a:buChar char="•"/>
            </a:pPr>
            <a:r>
              <a:rPr lang="en-US" sz="3600" dirty="0">
                <a:solidFill>
                  <a:srgbClr val="825C8A"/>
                </a:solidFill>
                <a:latin typeface="Trebuchet MS" panose="020B0603020202020204" pitchFamily="34" charset="0"/>
                <a:ea typeface="Tahoma" panose="020B0604030504040204" pitchFamily="34" charset="0"/>
                <a:cs typeface="Arial" panose="020B0604020202020204" pitchFamily="34" charset="0"/>
              </a:rPr>
              <a:t>Online application</a:t>
            </a:r>
          </a:p>
          <a:p>
            <a:pPr marL="342900" indent="-342900">
              <a:buFont typeface="Arial" panose="020B0604020202020204" pitchFamily="34" charset="0"/>
              <a:buChar char="•"/>
            </a:pPr>
            <a:r>
              <a:rPr lang="en-US" sz="3600" dirty="0">
                <a:solidFill>
                  <a:srgbClr val="825C8A"/>
                </a:solidFill>
                <a:latin typeface="Trebuchet MS" panose="020B0603020202020204" pitchFamily="34" charset="0"/>
                <a:ea typeface="Tahoma" panose="020B0604030504040204" pitchFamily="34" charset="0"/>
                <a:cs typeface="Arial" panose="020B0604020202020204" pitchFamily="34" charset="0"/>
              </a:rPr>
              <a:t>Applications </a:t>
            </a:r>
            <a:r>
              <a:rPr lang="en-US"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open in March</a:t>
            </a:r>
            <a:endParaRPr lang="en-US"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3600" dirty="0">
                <a:solidFill>
                  <a:srgbClr val="825C8A"/>
                </a:solidFill>
                <a:latin typeface="Trebuchet MS" panose="020B0603020202020204" pitchFamily="34" charset="0"/>
                <a:ea typeface="Tahoma" panose="020B0604030504040204" pitchFamily="34" charset="0"/>
                <a:cs typeface="Arial" panose="020B0604020202020204" pitchFamily="34" charset="0"/>
              </a:rPr>
              <a:t>Apply as early as possible</a:t>
            </a:r>
          </a:p>
          <a:p>
            <a:pPr marL="342900" indent="-342900">
              <a:buFont typeface="Arial" panose="020B0604020202020204" pitchFamily="34" charset="0"/>
              <a:buChar char="•"/>
            </a:pPr>
            <a:r>
              <a:rPr lang="en-US" sz="3600" dirty="0">
                <a:solidFill>
                  <a:srgbClr val="825C8A"/>
                </a:solidFill>
                <a:latin typeface="Trebuchet MS" panose="020B0603020202020204" pitchFamily="34" charset="0"/>
                <a:ea typeface="Tahoma"/>
                <a:cs typeface="Arial"/>
              </a:rPr>
              <a:t>Closing date </a:t>
            </a:r>
            <a:r>
              <a:rPr lang="en-GB" sz="3600" b="1" dirty="0">
                <a:solidFill>
                  <a:srgbClr val="825C8A"/>
                </a:solidFill>
                <a:latin typeface="Trebuchet MS" panose="020B0603020202020204" pitchFamily="34" charset="0"/>
                <a:ea typeface="Tahoma"/>
                <a:cs typeface="Arial"/>
              </a:rPr>
              <a:t>end of May (to guarantee payment in time for course start date)</a:t>
            </a:r>
          </a:p>
          <a:p>
            <a:pPr marL="342900" indent="-342900">
              <a:buFont typeface="Arial" panose="020B0604020202020204" pitchFamily="34" charset="0"/>
              <a:buChar char="•"/>
            </a:pPr>
            <a:r>
              <a:rPr lang="en-GB" sz="3600" b="1" dirty="0">
                <a:solidFill>
                  <a:srgbClr val="825C8A"/>
                </a:solidFill>
                <a:latin typeface="Trebuchet MS" panose="020B0603020202020204" pitchFamily="34" charset="0"/>
                <a:ea typeface="Tahoma"/>
                <a:cs typeface="Arial"/>
              </a:rPr>
              <a:t> </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You will need to provide your National Insurance Number </a:t>
            </a:r>
          </a:p>
        </p:txBody>
      </p:sp>
      <p:sp>
        <p:nvSpPr>
          <p:cNvPr id="234" name="Content slide with one image"/>
          <p:cNvSpPr txBox="1">
            <a:spLocks noGrp="1"/>
          </p:cNvSpPr>
          <p:nvPr>
            <p:ph type="body" idx="24"/>
          </p:nvPr>
        </p:nvSpPr>
        <p:spPr>
          <a:xfrm>
            <a:off x="807325" y="2205318"/>
            <a:ext cx="9006551" cy="1331981"/>
          </a:xfrm>
          <a:prstGeom prst="rect">
            <a:avLst/>
          </a:prstGeom>
        </p:spPr>
        <p:txBody>
          <a:bodyPr/>
          <a:lstStyle/>
          <a:p>
            <a:r>
              <a:rPr lang="en-GB" dirty="0"/>
              <a:t>Application</a:t>
            </a:r>
            <a:endParaRPr dirty="0"/>
          </a:p>
        </p:txBody>
      </p:sp>
      <p:pic>
        <p:nvPicPr>
          <p:cNvPr id="10" name="Picture 9">
            <a:extLst>
              <a:ext uri="{FF2B5EF4-FFF2-40B4-BE49-F238E27FC236}">
                <a16:creationId xmlns:a16="http://schemas.microsoft.com/office/drawing/2014/main" id="{B1242BCB-3CAE-46BD-AA14-EF9BD28447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62879" y="3101788"/>
            <a:ext cx="12360947" cy="7099704"/>
          </a:xfrm>
          <a:prstGeom prst="rect">
            <a:avLst/>
          </a:prstGeom>
        </p:spPr>
      </p:pic>
    </p:spTree>
    <p:extLst>
      <p:ext uri="{BB962C8B-B14F-4D97-AF65-F5344CB8AC3E}">
        <p14:creationId xmlns:p14="http://schemas.microsoft.com/office/powerpoint/2010/main" val="216646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Pg1.jpg" descr="Design element" title="Ripple effec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00"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201"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t>Expand your Opportunities with Edge Hill</a:t>
            </a:r>
          </a:p>
        </p:txBody>
      </p:sp>
      <p:sp>
        <p:nvSpPr>
          <p:cNvPr id="203" name="OPTASPELLAUT SUM QUE VELENDESTIS ET…"/>
          <p:cNvSpPr txBox="1">
            <a:spLocks noGrp="1"/>
          </p:cNvSpPr>
          <p:nvPr>
            <p:ph type="body" idx="22"/>
          </p:nvPr>
        </p:nvSpPr>
        <p:spPr>
          <a:prstGeom prst="rect">
            <a:avLst/>
          </a:prstGeom>
        </p:spPr>
        <p:txBody>
          <a:bodyPr>
            <a:normAutofit/>
          </a:bodyPr>
          <a:lstStyle/>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t>STUDENT LOANS COMPANY</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t>TUITION FEE SUPPORT</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t>MAINTENANCE SUPPORT</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t>REPAYING STUDENT LOANS</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t>ADDITIONAL SUPPORT</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dirty="0"/>
              <a:t>APPYLING FOR STUDENT FINANCE</a:t>
            </a:r>
          </a:p>
        </p:txBody>
      </p:sp>
      <p:sp>
        <p:nvSpPr>
          <p:cNvPr id="202" name="Contents"/>
          <p:cNvSpPr txBox="1">
            <a:spLocks noGrp="1"/>
          </p:cNvSpPr>
          <p:nvPr>
            <p:ph type="body" idx="21"/>
          </p:nvPr>
        </p:nvSpPr>
        <p:spPr>
          <a:prstGeom prst="rect">
            <a:avLst/>
          </a:prstGeom>
        </p:spPr>
        <p:txBody>
          <a:bodyPr/>
          <a:lstStyle/>
          <a:p>
            <a:r>
              <a:rPr lang="en-GB" dirty="0"/>
              <a:t>Aims</a:t>
            </a:r>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xfrm>
            <a:off x="466968" y="12925440"/>
            <a:ext cx="698444" cy="4318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r" defTabSz="2438338"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25C8A"/>
                </a:solidFill>
                <a:effectLst/>
                <a:uLnTx/>
                <a:uFillTx/>
                <a:latin typeface="Calibri" panose="020F0502020204030204"/>
                <a:ea typeface="+mn-ea"/>
                <a:cs typeface="+mn-cs"/>
                <a:sym typeface="Helvetica Neue"/>
              </a:rPr>
              <a:pPr marL="0" marR="0" lvl="0" indent="0" algn="r" defTabSz="2438338" rtl="0" eaLnBrk="1" fontAlgn="auto" latinLnBrk="0" hangingPunct="0">
                <a:lnSpc>
                  <a:spcPct val="100000"/>
                </a:lnSpc>
                <a:spcBef>
                  <a:spcPts val="0"/>
                </a:spcBef>
                <a:spcAft>
                  <a:spcPts val="0"/>
                </a:spcAft>
                <a:buClrTx/>
                <a:buSzTx/>
                <a:buFontTx/>
                <a:buNone/>
                <a:tabLst/>
                <a:defRPr/>
              </a:pPr>
              <a:t>20</a:t>
            </a:fld>
            <a:endParaRPr kumimoji="0" sz="2400" b="0" i="0" u="none" strike="noStrike" kern="0" cap="none" spc="0" normalizeH="0" baseline="0" noProof="0" dirty="0">
              <a:ln>
                <a:noFill/>
              </a:ln>
              <a:solidFill>
                <a:srgbClr val="825C8A"/>
              </a:solidFill>
              <a:effectLst/>
              <a:uLnTx/>
              <a:uFillTx/>
              <a:latin typeface="Calibri" panose="020F0502020204030204"/>
              <a:ea typeface="+mn-ea"/>
              <a:cs typeface="+mn-cs"/>
              <a:sym typeface="Helvetica Neue"/>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816190" y="2222829"/>
            <a:ext cx="10385360" cy="10275833"/>
          </a:xfrm>
          <a:prstGeom prst="rect">
            <a:avLst/>
          </a:prstGeom>
        </p:spPr>
        <p:txBody>
          <a:bodyPr/>
          <a:lstStyle/>
          <a:p>
            <a:pPr defTabSz="457200">
              <a:lnSpc>
                <a:spcPct val="100000"/>
              </a:lnSpc>
              <a:defRPr sz="2200" spc="91">
                <a:solidFill>
                  <a:srgbClr val="825C8A"/>
                </a:solidFill>
                <a:latin typeface="Trebuchet MS"/>
                <a:ea typeface="Trebuchet MS"/>
                <a:cs typeface="Trebuchet MS"/>
                <a:sym typeface="Trebuchet MS"/>
              </a:defRP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A parent/carer/partner who provides some details to support an application</a:t>
            </a:r>
          </a:p>
          <a:p>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342900" indent="-342900"/>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They will be sent an e-mail with log-in details after the student starts the application </a:t>
            </a:r>
          </a:p>
          <a:p>
            <a:pPr marL="342900" indent="-342900"/>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342900" indent="-342900"/>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Supporter needs to fill in income details - may need to provide evidence</a:t>
            </a:r>
          </a:p>
          <a:p>
            <a:pPr marL="285750" indent="-285750" fontAlgn="base">
              <a:spcBef>
                <a:spcPct val="0"/>
              </a:spcBef>
              <a:spcAft>
                <a:spcPct val="0"/>
              </a:spcAft>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285750" indent="-285750" fontAlgn="base">
              <a:spcBef>
                <a:spcPct val="0"/>
              </a:spcBef>
              <a:spcAft>
                <a:spcPct val="0"/>
              </a:spcAft>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Gross financial income for prior tax year (unless this has dropped by 15% or more)</a:t>
            </a:r>
          </a:p>
          <a:p>
            <a:pPr marL="285750" indent="-285750" fontAlgn="base">
              <a:spcBef>
                <a:spcPct val="0"/>
              </a:spcBef>
              <a:spcAft>
                <a:spcPct val="0"/>
              </a:spcAft>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285750" indent="-285750" fontAlgn="base">
              <a:spcBef>
                <a:spcPct val="0"/>
              </a:spcBef>
              <a:spcAft>
                <a:spcPct val="0"/>
              </a:spcAft>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Don’t immediately need any evidence but good to save it in case!</a:t>
            </a:r>
          </a:p>
          <a:p>
            <a:pPr fontAlgn="base">
              <a:spcBef>
                <a:spcPct val="0"/>
              </a:spcBef>
              <a:spcAft>
                <a:spcPct val="0"/>
              </a:spcAft>
            </a:pPr>
            <a:endParaRPr lang="en-GB" sz="3600" dirty="0">
              <a:solidFill>
                <a:srgbClr val="825C8A"/>
              </a:solidFill>
              <a:latin typeface="Trebuchet MS" panose="020B0603020202020204" pitchFamily="34" charset="0"/>
              <a:ea typeface="Tahoma" panose="020B0604030504040204" pitchFamily="34" charset="0"/>
              <a:cs typeface="Tahoma" panose="020B0604030504040204" pitchFamily="34" charset="0"/>
            </a:endParaRPr>
          </a:p>
          <a:p>
            <a:pPr marL="285750" indent="-285750" fontAlgn="base">
              <a:spcBef>
                <a:spcPct val="0"/>
              </a:spcBef>
              <a:spcAft>
                <a:spcPct val="0"/>
              </a:spcAft>
            </a:pPr>
            <a:r>
              <a:rPr lang="en-GB" sz="3600" dirty="0">
                <a:solidFill>
                  <a:srgbClr val="825C8A"/>
                </a:solidFill>
                <a:latin typeface="Trebuchet MS" panose="020B0603020202020204" pitchFamily="34" charset="0"/>
                <a:ea typeface="Tahoma" panose="020B0604030504040204" pitchFamily="34" charset="0"/>
                <a:cs typeface="Tahoma" panose="020B0604030504040204" pitchFamily="34" charset="0"/>
              </a:rPr>
              <a:t>Will be asked for the number of dependants who are both wholly, and partially, financially dependent on you (the supporter)</a:t>
            </a:r>
          </a:p>
          <a:p>
            <a:pPr marL="0"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endParaRPr lang="en-GB" sz="3600" b="1" i="1" dirty="0"/>
          </a:p>
        </p:txBody>
      </p:sp>
      <p:sp>
        <p:nvSpPr>
          <p:cNvPr id="234" name="Content slide with one image"/>
          <p:cNvSpPr txBox="1">
            <a:spLocks noGrp="1"/>
          </p:cNvSpPr>
          <p:nvPr>
            <p:ph type="body" idx="24"/>
          </p:nvPr>
        </p:nvSpPr>
        <p:spPr>
          <a:xfrm>
            <a:off x="816190" y="729116"/>
            <a:ext cx="11826161" cy="1280324"/>
          </a:xfrm>
          <a:prstGeom prst="rect">
            <a:avLst/>
          </a:prstGeom>
        </p:spPr>
        <p:txBody>
          <a:bodyPr/>
          <a:lstStyle/>
          <a:p>
            <a:r>
              <a:rPr lang="en-GB" dirty="0"/>
              <a:t>Role of the supporter</a:t>
            </a:r>
            <a:endParaRPr dirty="0"/>
          </a:p>
        </p:txBody>
      </p:sp>
      <p:pic>
        <p:nvPicPr>
          <p:cNvPr id="9" name="Picture 4" descr="2020 UG Prospectus">
            <a:extLst>
              <a:ext uri="{FF2B5EF4-FFF2-40B4-BE49-F238E27FC236}">
                <a16:creationId xmlns:a16="http://schemas.microsoft.com/office/drawing/2014/main" id="{035FB4B0-26D6-4DC5-928B-87BBF71AF82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763320" y="2222829"/>
            <a:ext cx="11342067" cy="9270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3887"/>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21</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927147" y="4839221"/>
            <a:ext cx="9436053" cy="8080161"/>
          </a:xfrm>
          <a:prstGeom prst="rect">
            <a:avLst/>
          </a:prstGeom>
        </p:spPr>
        <p:txBody>
          <a:bodyPr/>
          <a:lstStyle/>
          <a:p>
            <a:pPr marL="0" lvl="0" indent="0" fontAlgn="base">
              <a:spcBef>
                <a:spcPct val="0"/>
              </a:spcBef>
              <a:spcAft>
                <a:spcPct val="0"/>
              </a:spcAft>
              <a:buNone/>
              <a:defRPr/>
            </a:pP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Students</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 should have the following to hand:</a:t>
            </a:r>
          </a:p>
          <a:p>
            <a:pPr marL="285750" lvl="0" indent="-285750" fontAlgn="base">
              <a:spcBef>
                <a:spcPct val="0"/>
              </a:spcBef>
              <a:spcAft>
                <a:spcPct val="0"/>
              </a:spcAft>
              <a:buFont typeface="Arial" panose="020B0604020202020204" pitchFamily="34" charset="0"/>
              <a:buChar char="•"/>
              <a:defRPr/>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895350" lvl="1" indent="-285750" fontAlgn="base">
              <a:spcBef>
                <a:spcPct val="0"/>
              </a:spcBef>
              <a:spcAft>
                <a:spcPct val="0"/>
              </a:spcAft>
              <a:buFont typeface="Arial" panose="020B0604020202020204" pitchFamily="34" charset="0"/>
              <a:buChar char="•"/>
              <a:defRP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Passport – if available, but not essential</a:t>
            </a:r>
          </a:p>
          <a:p>
            <a:pPr marL="895350" lvl="1" indent="-285750" fontAlgn="base">
              <a:spcBef>
                <a:spcPct val="0"/>
              </a:spcBef>
              <a:spcAft>
                <a:spcPct val="0"/>
              </a:spcAft>
              <a:buFont typeface="Arial" panose="020B0604020202020204" pitchFamily="34" charset="0"/>
              <a:buChar char="•"/>
              <a:defRP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University and course details</a:t>
            </a:r>
          </a:p>
          <a:p>
            <a:pPr marL="895350" lvl="1" indent="-285750" fontAlgn="base">
              <a:spcBef>
                <a:spcPct val="0"/>
              </a:spcBef>
              <a:spcAft>
                <a:spcPct val="0"/>
              </a:spcAft>
              <a:buFont typeface="Arial" panose="020B0604020202020204" pitchFamily="34" charset="0"/>
              <a:buChar char="•"/>
              <a:defRP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Bank account details</a:t>
            </a:r>
          </a:p>
          <a:p>
            <a:pPr marL="895350" lvl="1" indent="-285750" fontAlgn="base">
              <a:spcBef>
                <a:spcPct val="0"/>
              </a:spcBef>
              <a:spcAft>
                <a:spcPct val="0"/>
              </a:spcAft>
              <a:buFont typeface="Arial" panose="020B0604020202020204" pitchFamily="34" charset="0"/>
              <a:buChar char="•"/>
              <a:defRP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National Insurance number</a:t>
            </a:r>
          </a:p>
          <a:p>
            <a:pPr lvl="0" fontAlgn="base">
              <a:spcBef>
                <a:spcPct val="0"/>
              </a:spcBef>
              <a:spcAft>
                <a:spcPct val="0"/>
              </a:spcAft>
              <a:defRPr/>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lvl="0" fontAlgn="base">
              <a:spcBef>
                <a:spcPct val="0"/>
              </a:spcBef>
              <a:spcAft>
                <a:spcPct val="0"/>
              </a:spcAft>
              <a:defRPr/>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0" lvl="0" indent="0" fontAlgn="base">
              <a:spcBef>
                <a:spcPct val="0"/>
              </a:spcBef>
              <a:spcAft>
                <a:spcPct val="0"/>
              </a:spcAft>
              <a:buNone/>
              <a:defRPr/>
            </a:pP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Supporters</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 should have the following to hand:</a:t>
            </a:r>
          </a:p>
          <a:p>
            <a:pPr marL="285750" lvl="0" indent="-285750" fontAlgn="base">
              <a:spcBef>
                <a:spcPct val="0"/>
              </a:spcBef>
              <a:spcAft>
                <a:spcPct val="0"/>
              </a:spcAft>
              <a:buFont typeface="Arial" panose="020B0604020202020204" pitchFamily="34" charset="0"/>
              <a:buChar char="•"/>
              <a:defRPr/>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895350" lvl="1" indent="-285750" fontAlgn="base">
              <a:spcBef>
                <a:spcPct val="0"/>
              </a:spcBef>
              <a:spcAft>
                <a:spcPct val="0"/>
              </a:spcAft>
              <a:buFont typeface="Arial" panose="020B0604020202020204" pitchFamily="34" charset="0"/>
              <a:buChar char="•"/>
              <a:defRP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National Insurance number</a:t>
            </a:r>
          </a:p>
          <a:p>
            <a:pPr marL="895350" lvl="1" indent="-285750" fontAlgn="base">
              <a:spcBef>
                <a:spcPct val="0"/>
              </a:spcBef>
              <a:spcAft>
                <a:spcPct val="0"/>
              </a:spcAft>
              <a:buFont typeface="Arial" panose="020B0604020202020204" pitchFamily="34" charset="0"/>
              <a:buChar char="•"/>
              <a:defRP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Household income information                     (based on prior tax year)</a:t>
            </a:r>
          </a:p>
        </p:txBody>
      </p:sp>
      <p:sp>
        <p:nvSpPr>
          <p:cNvPr id="234" name="Content slide with one image"/>
          <p:cNvSpPr txBox="1">
            <a:spLocks noGrp="1"/>
          </p:cNvSpPr>
          <p:nvPr>
            <p:ph type="body" idx="24"/>
          </p:nvPr>
        </p:nvSpPr>
        <p:spPr>
          <a:xfrm>
            <a:off x="927147" y="1877214"/>
            <a:ext cx="9006551" cy="2558207"/>
          </a:xfrm>
          <a:prstGeom prst="rect">
            <a:avLst/>
          </a:prstGeom>
        </p:spPr>
        <p:txBody>
          <a:bodyPr/>
          <a:lstStyle/>
          <a:p>
            <a:r>
              <a:rPr lang="en-GB" dirty="0"/>
              <a:t>Useful documents</a:t>
            </a:r>
            <a:endParaRPr dirty="0"/>
          </a:p>
        </p:txBody>
      </p:sp>
      <p:pic>
        <p:nvPicPr>
          <p:cNvPr id="9" name="Picture 2" descr="Prospectus 2021">
            <a:extLst>
              <a:ext uri="{FF2B5EF4-FFF2-40B4-BE49-F238E27FC236}">
                <a16:creationId xmlns:a16="http://schemas.microsoft.com/office/drawing/2014/main" id="{078874C8-9B0A-4A5D-83D8-C898C70B31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860845" y="1877214"/>
            <a:ext cx="11264637" cy="996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62414"/>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22</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927147" y="4028040"/>
            <a:ext cx="9436053" cy="8551059"/>
          </a:xfrm>
          <a:prstGeom prst="rect">
            <a:avLst/>
          </a:prstGeom>
        </p:spPr>
        <p:txBody>
          <a:bodyPr/>
          <a:lstStyle/>
          <a:p>
            <a:pPr marL="342900" indent="-34290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Once completed, a page will come up </a:t>
            </a:r>
          </a:p>
          <a:p>
            <a:pPr marL="342900" indent="-342900">
              <a:buFont typeface="Arial" panose="020B0604020202020204" pitchFamily="34" charset="0"/>
              <a:buChar char="•"/>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Pay attention to this </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as it will show you what to do next (if anything)</a:t>
            </a:r>
          </a:p>
          <a:p>
            <a:pPr marL="342900" indent="-342900">
              <a:buFont typeface="Arial" panose="020B0604020202020204" pitchFamily="34" charset="0"/>
              <a:buChar char="•"/>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You maybe required to upload or send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documents</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 to Student Finance</a:t>
            </a:r>
          </a:p>
          <a:p>
            <a:pPr marL="342900" indent="-342900">
              <a:buFont typeface="Arial" panose="020B0604020202020204" pitchFamily="34" charset="0"/>
              <a:buChar char="•"/>
            </a:pPr>
            <a:endPar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Log back into your account to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track</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 your application</a:t>
            </a:r>
          </a:p>
        </p:txBody>
      </p:sp>
      <p:sp>
        <p:nvSpPr>
          <p:cNvPr id="234" name="Content slide with one image"/>
          <p:cNvSpPr txBox="1">
            <a:spLocks noGrp="1"/>
          </p:cNvSpPr>
          <p:nvPr>
            <p:ph type="body" idx="24"/>
          </p:nvPr>
        </p:nvSpPr>
        <p:spPr>
          <a:xfrm>
            <a:off x="927147" y="1285543"/>
            <a:ext cx="9006551" cy="2558207"/>
          </a:xfrm>
          <a:prstGeom prst="rect">
            <a:avLst/>
          </a:prstGeom>
        </p:spPr>
        <p:txBody>
          <a:bodyPr/>
          <a:lstStyle/>
          <a:p>
            <a:r>
              <a:rPr lang="en-GB" dirty="0"/>
              <a:t>Submitting your application</a:t>
            </a:r>
            <a:endParaRPr dirty="0"/>
          </a:p>
        </p:txBody>
      </p:sp>
      <p:pic>
        <p:nvPicPr>
          <p:cNvPr id="8" name="Picture 4" descr="Disabled Student Allowances">
            <a:extLst>
              <a:ext uri="{FF2B5EF4-FFF2-40B4-BE49-F238E27FC236}">
                <a16:creationId xmlns:a16="http://schemas.microsoft.com/office/drawing/2014/main" id="{23DF3B01-760A-49EA-87F7-4690F3780E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60846" y="1877213"/>
            <a:ext cx="6146053" cy="58001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tudent finance login - The Student Room">
            <a:extLst>
              <a:ext uri="{FF2B5EF4-FFF2-40B4-BE49-F238E27FC236}">
                <a16:creationId xmlns:a16="http://schemas.microsoft.com/office/drawing/2014/main" id="{EBFC7778-9C30-4B93-B30C-E12FDC12BBB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2300"/>
          <a:stretch/>
        </p:blipFill>
        <p:spPr bwMode="auto">
          <a:xfrm>
            <a:off x="15973319" y="1882373"/>
            <a:ext cx="6152164" cy="5800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Prospectus 2021">
            <a:extLst>
              <a:ext uri="{FF2B5EF4-FFF2-40B4-BE49-F238E27FC236}">
                <a16:creationId xmlns:a16="http://schemas.microsoft.com/office/drawing/2014/main" id="{81C0ACE1-1E74-4C24-8F4E-676C18953DE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860846" y="7687986"/>
            <a:ext cx="11278408" cy="4145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45107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g9.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19"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23</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26"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21" name="Ceaque optus sitium rehendi tiscipi distoribus pa commodi pitatistio dolorpo rporro qui doluptat res nulpariates mi,  as alibus at. Natatqui quodis essit que aut quate delibus  alisInistior sita et venie."/>
          <p:cNvSpPr txBox="1">
            <a:spLocks noGrp="1"/>
          </p:cNvSpPr>
          <p:nvPr>
            <p:ph type="body" idx="22"/>
          </p:nvPr>
        </p:nvSpPr>
        <p:spPr>
          <a:xfrm>
            <a:off x="1075765" y="2989471"/>
            <a:ext cx="9386366" cy="9815316"/>
          </a:xfrm>
          <a:prstGeom prst="rect">
            <a:avLst/>
          </a:prstGeom>
        </p:spPr>
        <p:txBody>
          <a:bodyPr/>
          <a:lstStyle/>
          <a:p>
            <a:pPr marL="285750" indent="-285750">
              <a:buFont typeface="Arial" panose="020B0604020202020204" pitchFamily="34" charset="0"/>
              <a:buChar char="•"/>
            </a:pPr>
            <a:r>
              <a:rPr lang="en-GB" sz="3600" dirty="0">
                <a:latin typeface="Trebuchet MS" panose="020B0603020202020204" pitchFamily="34" charset="0"/>
                <a:ea typeface="Tahoma" panose="020B0604030504040204" pitchFamily="34" charset="0"/>
                <a:cs typeface="Arial" panose="020B0604020202020204" pitchFamily="34" charset="0"/>
              </a:rPr>
              <a:t>Apply </a:t>
            </a:r>
            <a:r>
              <a:rPr lang="en-GB" sz="3600" b="1" dirty="0">
                <a:latin typeface="Trebuchet MS" panose="020B0603020202020204" pitchFamily="34" charset="0"/>
                <a:ea typeface="Tahoma" panose="020B0604030504040204" pitchFamily="34" charset="0"/>
                <a:cs typeface="Arial" panose="020B0604020202020204" pitchFamily="34" charset="0"/>
              </a:rPr>
              <a:t>early</a:t>
            </a:r>
            <a:r>
              <a:rPr lang="en-GB" sz="3600" dirty="0">
                <a:latin typeface="Trebuchet MS" panose="020B0603020202020204" pitchFamily="34" charset="0"/>
                <a:ea typeface="Tahoma" panose="020B0604030504040204" pitchFamily="34" charset="0"/>
                <a:cs typeface="Arial" panose="020B0604020202020204" pitchFamily="34" charset="0"/>
              </a:rPr>
              <a:t> – can take up to six weeks</a:t>
            </a:r>
          </a:p>
          <a:p>
            <a:pPr marL="285750" indent="-285750">
              <a:buFont typeface="Arial" panose="020B0604020202020204" pitchFamily="34" charset="0"/>
              <a:buChar char="•"/>
            </a:pPr>
            <a:r>
              <a:rPr lang="en-GB" sz="3600" dirty="0">
                <a:latin typeface="Trebuchet MS" panose="020B0603020202020204" pitchFamily="34" charset="0"/>
                <a:ea typeface="Tahoma" panose="020B0604030504040204" pitchFamily="34" charset="0"/>
                <a:cs typeface="Arial" panose="020B0604020202020204" pitchFamily="34" charset="0"/>
              </a:rPr>
              <a:t>Previous study </a:t>
            </a:r>
            <a:r>
              <a:rPr lang="en-GB" sz="3600" b="1" dirty="0">
                <a:latin typeface="Trebuchet MS" panose="020B0603020202020204" pitchFamily="34" charset="0"/>
                <a:ea typeface="Tahoma" panose="020B0604030504040204" pitchFamily="34" charset="0"/>
                <a:cs typeface="Arial" panose="020B0604020202020204" pitchFamily="34" charset="0"/>
              </a:rPr>
              <a:t>does not include </a:t>
            </a:r>
            <a:r>
              <a:rPr lang="en-GB" sz="3600" dirty="0">
                <a:latin typeface="Trebuchet MS" panose="020B0603020202020204" pitchFamily="34" charset="0"/>
                <a:ea typeface="Tahoma" panose="020B0604030504040204" pitchFamily="34" charset="0"/>
                <a:cs typeface="Arial" panose="020B0604020202020204" pitchFamily="34" charset="0"/>
              </a:rPr>
              <a:t>your GCSE/A-Level/BTEC qualifications</a:t>
            </a:r>
          </a:p>
          <a:p>
            <a:pPr marL="285750" indent="-285750">
              <a:buFont typeface="Arial" panose="020B0604020202020204" pitchFamily="34" charset="0"/>
              <a:buChar char="•"/>
            </a:pPr>
            <a:r>
              <a:rPr lang="en-GB" sz="3600" b="1" dirty="0">
                <a:latin typeface="Trebuchet MS" panose="020B0603020202020204" pitchFamily="34" charset="0"/>
                <a:ea typeface="Tahoma" panose="020B0604030504040204" pitchFamily="34" charset="0"/>
                <a:cs typeface="Arial" panose="020B0604020202020204" pitchFamily="34" charset="0"/>
              </a:rPr>
              <a:t>Don’t need </a:t>
            </a:r>
            <a:r>
              <a:rPr lang="en-GB" sz="3600" dirty="0">
                <a:latin typeface="Trebuchet MS" panose="020B0603020202020204" pitchFamily="34" charset="0"/>
                <a:ea typeface="Tahoma" panose="020B0604030504040204" pitchFamily="34" charset="0"/>
                <a:cs typeface="Arial" panose="020B0604020202020204" pitchFamily="34" charset="0"/>
              </a:rPr>
              <a:t>a confirmed place to apply</a:t>
            </a:r>
          </a:p>
          <a:p>
            <a:pPr marL="285750" indent="-285750">
              <a:buFont typeface="Arial" panose="020B0604020202020204" pitchFamily="34" charset="0"/>
              <a:buChar char="•"/>
            </a:pPr>
            <a:r>
              <a:rPr lang="en-GB" sz="3600" dirty="0">
                <a:latin typeface="Trebuchet MS" panose="020B0603020202020204" pitchFamily="34" charset="0"/>
                <a:ea typeface="Tahoma" panose="020B0604030504040204" pitchFamily="34" charset="0"/>
                <a:cs typeface="Arial" panose="020B0604020202020204" pitchFamily="34" charset="0"/>
              </a:rPr>
              <a:t>Agree to </a:t>
            </a:r>
            <a:r>
              <a:rPr lang="en-GB" sz="3600" b="1" dirty="0">
                <a:latin typeface="Trebuchet MS" panose="020B0603020202020204" pitchFamily="34" charset="0"/>
                <a:ea typeface="Tahoma" panose="020B0604030504040204" pitchFamily="34" charset="0"/>
                <a:cs typeface="Arial" panose="020B0604020202020204" pitchFamily="34" charset="0"/>
              </a:rPr>
              <a:t>share</a:t>
            </a:r>
            <a:r>
              <a:rPr lang="en-GB" sz="3600" dirty="0">
                <a:latin typeface="Trebuchet MS" panose="020B0603020202020204" pitchFamily="34" charset="0"/>
                <a:ea typeface="Tahoma" panose="020B0604030504040204" pitchFamily="34" charset="0"/>
                <a:cs typeface="Arial" panose="020B0604020202020204" pitchFamily="34" charset="0"/>
              </a:rPr>
              <a:t> information</a:t>
            </a:r>
          </a:p>
          <a:p>
            <a:pPr marL="285750" indent="-285750">
              <a:buFont typeface="Arial" panose="020B0604020202020204" pitchFamily="34" charset="0"/>
              <a:buChar char="•"/>
            </a:pPr>
            <a:r>
              <a:rPr lang="en-GB" sz="3600" dirty="0">
                <a:latin typeface="Trebuchet MS" panose="020B0603020202020204" pitchFamily="34" charset="0"/>
                <a:ea typeface="Tahoma" panose="020B0604030504040204" pitchFamily="34" charset="0"/>
                <a:cs typeface="Arial" panose="020B0604020202020204" pitchFamily="34" charset="0"/>
              </a:rPr>
              <a:t>Only receive money when </a:t>
            </a:r>
            <a:r>
              <a:rPr lang="en-GB" sz="3600" b="1" dirty="0">
                <a:latin typeface="Trebuchet MS" panose="020B0603020202020204" pitchFamily="34" charset="0"/>
                <a:ea typeface="Tahoma" panose="020B0604030504040204" pitchFamily="34" charset="0"/>
                <a:cs typeface="Arial" panose="020B0604020202020204" pitchFamily="34" charset="0"/>
              </a:rPr>
              <a:t>enrolled</a:t>
            </a:r>
          </a:p>
          <a:p>
            <a:pPr marL="285750" indent="-285750">
              <a:buFont typeface="Arial" panose="020B0604020202020204" pitchFamily="34" charset="0"/>
              <a:buChar char="•"/>
            </a:pPr>
            <a:r>
              <a:rPr lang="en-GB" sz="3600" dirty="0">
                <a:latin typeface="Trebuchet MS" panose="020B0603020202020204" pitchFamily="34" charset="0"/>
                <a:ea typeface="Tahoma" panose="020B0604030504040204" pitchFamily="34" charset="0"/>
                <a:cs typeface="Arial" panose="020B0604020202020204" pitchFamily="34" charset="0"/>
              </a:rPr>
              <a:t>A late application can result in late payment</a:t>
            </a:r>
          </a:p>
          <a:p>
            <a:pPr marL="285750" indent="-285750">
              <a:buFont typeface="Arial" panose="020B0604020202020204" pitchFamily="34" charset="0"/>
              <a:buChar char="•"/>
            </a:pPr>
            <a:r>
              <a:rPr lang="en-GB" sz="3600" b="1" dirty="0">
                <a:latin typeface="Trebuchet MS" panose="020B0603020202020204" pitchFamily="34" charset="0"/>
                <a:ea typeface="Tahoma" panose="020B0604030504040204" pitchFamily="34" charset="0"/>
                <a:cs typeface="Arial" panose="020B0604020202020204" pitchFamily="34" charset="0"/>
              </a:rPr>
              <a:t>Re-apply</a:t>
            </a:r>
            <a:r>
              <a:rPr lang="en-GB" sz="3600" dirty="0">
                <a:latin typeface="Trebuchet MS" panose="020B0603020202020204" pitchFamily="34" charset="0"/>
                <a:ea typeface="Tahoma" panose="020B0604030504040204" pitchFamily="34" charset="0"/>
                <a:cs typeface="Arial" panose="020B0604020202020204" pitchFamily="34" charset="0"/>
              </a:rPr>
              <a:t> every subsequent year</a:t>
            </a:r>
          </a:p>
          <a:p>
            <a:pPr marL="285750" indent="-285750">
              <a:buFont typeface="Arial" panose="020B0604020202020204" pitchFamily="34" charset="0"/>
              <a:buChar char="•"/>
            </a:pPr>
            <a:r>
              <a:rPr lang="en-US" sz="3600" b="1" dirty="0">
                <a:latin typeface="Trebuchet MS" panose="020B0603020202020204" pitchFamily="34" charset="0"/>
                <a:ea typeface="Tahoma" panose="020B0604030504040204" pitchFamily="34" charset="0"/>
                <a:cs typeface="Arial" panose="020B0604020202020204" pitchFamily="34" charset="0"/>
              </a:rPr>
              <a:t>Submit</a:t>
            </a:r>
            <a:r>
              <a:rPr lang="en-US" sz="3600" dirty="0">
                <a:latin typeface="Trebuchet MS" panose="020B0603020202020204" pitchFamily="34" charset="0"/>
                <a:ea typeface="Tahoma" panose="020B0604030504040204" pitchFamily="34" charset="0"/>
                <a:cs typeface="Arial" panose="020B0604020202020204" pitchFamily="34" charset="0"/>
              </a:rPr>
              <a:t> Online Terms and Conditions (OTC) via the online account with an e-signature</a:t>
            </a:r>
          </a:p>
        </p:txBody>
      </p:sp>
      <p:sp>
        <p:nvSpPr>
          <p:cNvPr id="220" name="Content slide with multiple images"/>
          <p:cNvSpPr txBox="1">
            <a:spLocks noGrp="1"/>
          </p:cNvSpPr>
          <p:nvPr>
            <p:ph type="body" idx="21"/>
          </p:nvPr>
        </p:nvSpPr>
        <p:spPr>
          <a:xfrm>
            <a:off x="1075765" y="1222996"/>
            <a:ext cx="9006551" cy="1308435"/>
          </a:xfrm>
          <a:prstGeom prst="rect">
            <a:avLst/>
          </a:prstGeom>
        </p:spPr>
        <p:txBody>
          <a:bodyPr/>
          <a:lstStyle/>
          <a:p>
            <a:r>
              <a:rPr lang="en-GB" dirty="0"/>
              <a:t>Key Messages</a:t>
            </a:r>
            <a:endParaRPr dirty="0"/>
          </a:p>
        </p:txBody>
      </p:sp>
      <p:pic>
        <p:nvPicPr>
          <p:cNvPr id="10" name="Picture 6" descr="Prospectus 2021">
            <a:extLst>
              <a:ext uri="{FF2B5EF4-FFF2-40B4-BE49-F238E27FC236}">
                <a16:creationId xmlns:a16="http://schemas.microsoft.com/office/drawing/2014/main" id="{CACC8FBB-18D3-4599-9BAC-1BAB553A8A5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22"/>
          <a:stretch/>
        </p:blipFill>
        <p:spPr bwMode="auto">
          <a:xfrm>
            <a:off x="17094447" y="6407186"/>
            <a:ext cx="5449684" cy="5431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rospectus 2021">
            <a:extLst>
              <a:ext uri="{FF2B5EF4-FFF2-40B4-BE49-F238E27FC236}">
                <a16:creationId xmlns:a16="http://schemas.microsoft.com/office/drawing/2014/main" id="{5F249AD3-C5D0-41C1-8979-287CD44CA14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094447" y="1890700"/>
            <a:ext cx="3801652" cy="37796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Prospectus 2021">
            <a:extLst>
              <a:ext uri="{FF2B5EF4-FFF2-40B4-BE49-F238E27FC236}">
                <a16:creationId xmlns:a16="http://schemas.microsoft.com/office/drawing/2014/main" id="{6349E749-0DEF-4D7C-9892-3862216DDE3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832995" y="1890700"/>
            <a:ext cx="5393570" cy="994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3809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pg9.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19"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24</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26"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21" name="Ceaque optus sitium rehendi tiscipi distoribus pa commodi pitatistio dolorpo rporro qui doluptat res nulpariates mi,  as alibus at. Natatqui quodis essit que aut quate delibus  alisInistior sita et venie."/>
          <p:cNvSpPr txBox="1">
            <a:spLocks noGrp="1"/>
          </p:cNvSpPr>
          <p:nvPr>
            <p:ph type="body" idx="22"/>
          </p:nvPr>
        </p:nvSpPr>
        <p:spPr>
          <a:xfrm>
            <a:off x="727789" y="7446219"/>
            <a:ext cx="10388446" cy="4860305"/>
          </a:xfrm>
          <a:prstGeom prst="rect">
            <a:avLst/>
          </a:prstGeom>
        </p:spPr>
        <p:txBody>
          <a:bodyPr/>
          <a:lstStyle/>
          <a:p>
            <a:pPr>
              <a:lnSpc>
                <a:spcPct val="100000"/>
              </a:lnSpc>
            </a:pPr>
            <a:r>
              <a:rPr lang="en-GB" sz="3600" dirty="0">
                <a:latin typeface="Trebuchet MS" panose="020B0603020202020204" pitchFamily="34" charset="0"/>
                <a:ea typeface="Tahoma" panose="020B0604030504040204" pitchFamily="34" charset="0"/>
                <a:cs typeface="Arial" panose="020B0604020202020204" pitchFamily="34" charset="0"/>
              </a:rPr>
              <a:t>Both loans are optional</a:t>
            </a:r>
          </a:p>
          <a:p>
            <a:pPr>
              <a:lnSpc>
                <a:spcPct val="100000"/>
              </a:lnSpc>
            </a:pPr>
            <a:r>
              <a:rPr lang="en-GB" sz="3600" dirty="0">
                <a:latin typeface="Trebuchet MS" panose="020B0603020202020204" pitchFamily="34" charset="0"/>
                <a:ea typeface="Tahoma" panose="020B0604030504040204" pitchFamily="34" charset="0"/>
                <a:cs typeface="Arial" panose="020B0604020202020204" pitchFamily="34" charset="0"/>
              </a:rPr>
              <a:t>Only start to make repayments once:</a:t>
            </a:r>
          </a:p>
          <a:p>
            <a:pPr marL="1028700" lvl="1" indent="-571500">
              <a:lnSpc>
                <a:spcPct val="100000"/>
              </a:lnSpc>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you’ve left university</a:t>
            </a:r>
          </a:p>
          <a:p>
            <a:pPr marL="1028700" lvl="1" indent="-571500">
              <a:lnSpc>
                <a:spcPct val="100000"/>
              </a:lnSpc>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your income is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over £25,000 </a:t>
            </a: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a year*</a:t>
            </a:r>
          </a:p>
          <a:p>
            <a:pPr marL="1028700" lvl="1" indent="-571500">
              <a:lnSpc>
                <a:spcPct val="100000"/>
              </a:lnSpc>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If you earn below £25,000 repayments </a:t>
            </a:r>
            <a:r>
              <a:rPr lang="en-GB" sz="3600" b="1" dirty="0">
                <a:solidFill>
                  <a:srgbClr val="825C8A"/>
                </a:solidFill>
                <a:latin typeface="Trebuchet MS" panose="020B0603020202020204" pitchFamily="34" charset="0"/>
                <a:ea typeface="Tahoma" panose="020B0604030504040204" pitchFamily="34" charset="0"/>
                <a:cs typeface="Arial" panose="020B0604020202020204" pitchFamily="34" charset="0"/>
              </a:rPr>
              <a:t>stop*</a:t>
            </a:r>
          </a:p>
        </p:txBody>
      </p:sp>
      <p:sp>
        <p:nvSpPr>
          <p:cNvPr id="220" name="Content slide with multiple images"/>
          <p:cNvSpPr txBox="1">
            <a:spLocks noGrp="1"/>
          </p:cNvSpPr>
          <p:nvPr>
            <p:ph type="body" idx="21"/>
          </p:nvPr>
        </p:nvSpPr>
        <p:spPr>
          <a:xfrm>
            <a:off x="1075765" y="412289"/>
            <a:ext cx="9006551" cy="1308435"/>
          </a:xfrm>
          <a:prstGeom prst="rect">
            <a:avLst/>
          </a:prstGeom>
        </p:spPr>
        <p:txBody>
          <a:bodyPr/>
          <a:lstStyle/>
          <a:p>
            <a:r>
              <a:rPr lang="en-GB" dirty="0"/>
              <a:t>Overview</a:t>
            </a:r>
            <a:endParaRPr dirty="0"/>
          </a:p>
        </p:txBody>
      </p:sp>
      <p:pic>
        <p:nvPicPr>
          <p:cNvPr id="10" name="Picture 2" descr="Prospectus 2021">
            <a:extLst>
              <a:ext uri="{FF2B5EF4-FFF2-40B4-BE49-F238E27FC236}">
                <a16:creationId xmlns:a16="http://schemas.microsoft.com/office/drawing/2014/main" id="{0D5AB362-B6E6-4612-A1A1-63033BAABFA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255767" y="1871838"/>
            <a:ext cx="5398191" cy="99407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Prospectus 2021">
            <a:extLst>
              <a:ext uri="{FF2B5EF4-FFF2-40B4-BE49-F238E27FC236}">
                <a16:creationId xmlns:a16="http://schemas.microsoft.com/office/drawing/2014/main" id="{36588822-28CA-4D02-9DD1-A78E4FAED13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094447" y="1877213"/>
            <a:ext cx="3801651" cy="3804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Prospectus 2020">
            <a:extLst>
              <a:ext uri="{FF2B5EF4-FFF2-40B4-BE49-F238E27FC236}">
                <a16:creationId xmlns:a16="http://schemas.microsoft.com/office/drawing/2014/main" id="{2CD9019C-BB46-4307-8B4B-FE189639161A}"/>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094447" y="6378383"/>
            <a:ext cx="5449683" cy="54395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a:extLst>
              <a:ext uri="{FF2B5EF4-FFF2-40B4-BE49-F238E27FC236}">
                <a16:creationId xmlns:a16="http://schemas.microsoft.com/office/drawing/2014/main" id="{5CD9A445-59A6-40A8-A182-D37B49399E3E}"/>
              </a:ext>
            </a:extLst>
          </p:cNvPr>
          <p:cNvGraphicFramePr>
            <a:graphicFrameLocks noGrp="1"/>
          </p:cNvGraphicFramePr>
          <p:nvPr>
            <p:extLst>
              <p:ext uri="{D42A27DB-BD31-4B8C-83A1-F6EECF244321}">
                <p14:modId xmlns:p14="http://schemas.microsoft.com/office/powerpoint/2010/main" val="1278211428"/>
              </p:ext>
            </p:extLst>
          </p:nvPr>
        </p:nvGraphicFramePr>
        <p:xfrm>
          <a:off x="728941" y="1871838"/>
          <a:ext cx="9700198" cy="5313942"/>
        </p:xfrm>
        <a:graphic>
          <a:graphicData uri="http://schemas.openxmlformats.org/drawingml/2006/table">
            <a:tbl>
              <a:tblPr firstRow="1" bandRow="1">
                <a:tableStyleId>{5940675A-B579-460E-94D1-54222C63F5DA}</a:tableStyleId>
              </a:tblPr>
              <a:tblGrid>
                <a:gridCol w="4850099">
                  <a:extLst>
                    <a:ext uri="{9D8B030D-6E8A-4147-A177-3AD203B41FA5}">
                      <a16:colId xmlns:a16="http://schemas.microsoft.com/office/drawing/2014/main" val="2574450378"/>
                    </a:ext>
                  </a:extLst>
                </a:gridCol>
                <a:gridCol w="4850099">
                  <a:extLst>
                    <a:ext uri="{9D8B030D-6E8A-4147-A177-3AD203B41FA5}">
                      <a16:colId xmlns:a16="http://schemas.microsoft.com/office/drawing/2014/main" val="321030823"/>
                    </a:ext>
                  </a:extLst>
                </a:gridCol>
              </a:tblGrid>
              <a:tr h="1097131">
                <a:tc gridSpan="2">
                  <a:txBody>
                    <a:bodyPr/>
                    <a:lstStyle/>
                    <a:p>
                      <a:pPr algn="ctr"/>
                      <a:r>
                        <a:rPr lang="en-US" sz="3600" b="1" dirty="0">
                          <a:solidFill>
                            <a:srgbClr val="EDEDED"/>
                          </a:solidFill>
                          <a:latin typeface="Trebuchet MS" panose="020B0603020202020204" pitchFamily="34" charset="0"/>
                        </a:rPr>
                        <a:t>Financial support available</a:t>
                      </a:r>
                    </a:p>
                  </a:txBody>
                  <a:tcPr>
                    <a:solidFill>
                      <a:srgbClr val="825C8A"/>
                    </a:solidFill>
                  </a:tcPr>
                </a:tc>
                <a:tc hMerge="1">
                  <a:txBody>
                    <a:bodyPr/>
                    <a:lstStyle/>
                    <a:p>
                      <a:pPr algn="ctr"/>
                      <a:endParaRPr lang="en-US" sz="3600" b="1" dirty="0">
                        <a:solidFill>
                          <a:srgbClr val="EDEDED"/>
                        </a:solidFill>
                        <a:latin typeface="Trebuchet MS" panose="020B0603020202020204" pitchFamily="34" charset="0"/>
                      </a:endParaRPr>
                    </a:p>
                  </a:txBody>
                  <a:tcPr>
                    <a:solidFill>
                      <a:srgbClr val="825C8A"/>
                    </a:solidFill>
                  </a:tcPr>
                </a:tc>
                <a:extLst>
                  <a:ext uri="{0D108BD9-81ED-4DB2-BD59-A6C34878D82A}">
                    <a16:rowId xmlns:a16="http://schemas.microsoft.com/office/drawing/2014/main" val="3336564159"/>
                  </a:ext>
                </a:extLst>
              </a:tr>
              <a:tr h="1097131">
                <a:tc>
                  <a:txBody>
                    <a:bodyPr/>
                    <a:lstStyle/>
                    <a:p>
                      <a:pPr algn="ctr"/>
                      <a:r>
                        <a:rPr lang="en-GB" sz="3600" b="1" dirty="0">
                          <a:solidFill>
                            <a:srgbClr val="EDEDED"/>
                          </a:solidFill>
                          <a:latin typeface="Trebuchet MS" panose="020B0603020202020204" pitchFamily="34" charset="0"/>
                        </a:rPr>
                        <a:t>Tuition fee loan</a:t>
                      </a:r>
                      <a:endParaRPr lang="en-US" sz="3600" b="1" dirty="0">
                        <a:solidFill>
                          <a:srgbClr val="EDEDED"/>
                        </a:solidFill>
                        <a:latin typeface="Trebuchet MS" panose="020B0603020202020204" pitchFamily="34" charset="0"/>
                      </a:endParaRPr>
                    </a:p>
                  </a:txBody>
                  <a:tcPr>
                    <a:solidFill>
                      <a:srgbClr val="825C8A"/>
                    </a:solidFill>
                  </a:tcPr>
                </a:tc>
                <a:tc>
                  <a:txBody>
                    <a:bodyPr/>
                    <a:lstStyle/>
                    <a:p>
                      <a:pPr algn="ctr"/>
                      <a:r>
                        <a:rPr lang="en-GB" sz="3600" b="1" dirty="0">
                          <a:solidFill>
                            <a:srgbClr val="EDEDED"/>
                          </a:solidFill>
                          <a:latin typeface="Trebuchet MS" panose="020B0603020202020204" pitchFamily="34" charset="0"/>
                        </a:rPr>
                        <a:t>Maintenance loan</a:t>
                      </a:r>
                      <a:endParaRPr lang="en-US" sz="3600" b="1" dirty="0">
                        <a:solidFill>
                          <a:srgbClr val="EDEDED"/>
                        </a:solidFill>
                        <a:latin typeface="Trebuchet MS" panose="020B0603020202020204" pitchFamily="34" charset="0"/>
                      </a:endParaRPr>
                    </a:p>
                  </a:txBody>
                  <a:tcPr>
                    <a:solidFill>
                      <a:srgbClr val="825C8A"/>
                    </a:solidFill>
                  </a:tcPr>
                </a:tc>
                <a:extLst>
                  <a:ext uri="{0D108BD9-81ED-4DB2-BD59-A6C34878D82A}">
                    <a16:rowId xmlns:a16="http://schemas.microsoft.com/office/drawing/2014/main" val="3971713736"/>
                  </a:ext>
                </a:extLst>
              </a:tr>
              <a:tr h="965475">
                <a:tc>
                  <a:txBody>
                    <a:bodyPr/>
                    <a:lstStyle/>
                    <a:p>
                      <a:pPr algn="ctr"/>
                      <a:r>
                        <a:rPr lang="en-GB" sz="3600" b="0" dirty="0">
                          <a:solidFill>
                            <a:srgbClr val="EDEDED"/>
                          </a:solidFill>
                          <a:latin typeface="Trebuchet MS" panose="020B0603020202020204" pitchFamily="34" charset="0"/>
                          <a:ea typeface="Tahoma" panose="020B0604030504040204" pitchFamily="34" charset="0"/>
                          <a:cs typeface="Arial" panose="020B0604020202020204" pitchFamily="34" charset="0"/>
                        </a:rPr>
                        <a:t>Paid direct to your University</a:t>
                      </a:r>
                    </a:p>
                  </a:txBody>
                  <a:tcPr marT="45725" marB="45725" anchor="ctr">
                    <a:solidFill>
                      <a:srgbClr val="825C8A"/>
                    </a:solidFill>
                  </a:tcPr>
                </a:tc>
                <a:tc>
                  <a:txBody>
                    <a:bodyPr/>
                    <a:lstStyle/>
                    <a:p>
                      <a:pPr algn="ctr"/>
                      <a:r>
                        <a:rPr lang="en-GB" sz="3600" b="0" dirty="0">
                          <a:solidFill>
                            <a:srgbClr val="EDEDED"/>
                          </a:solidFill>
                          <a:latin typeface="Trebuchet MS" panose="020B0603020202020204" pitchFamily="34" charset="0"/>
                          <a:ea typeface="Tahoma" panose="020B0604030504040204" pitchFamily="34" charset="0"/>
                          <a:cs typeface="Arial" panose="020B0604020202020204" pitchFamily="34" charset="0"/>
                        </a:rPr>
                        <a:t>Paid in instalments direct to you</a:t>
                      </a:r>
                    </a:p>
                  </a:txBody>
                  <a:tcPr marT="45725" marB="45725" anchor="ctr">
                    <a:solidFill>
                      <a:srgbClr val="825C8A"/>
                    </a:solidFill>
                  </a:tcPr>
                </a:tc>
                <a:extLst>
                  <a:ext uri="{0D108BD9-81ED-4DB2-BD59-A6C34878D82A}">
                    <a16:rowId xmlns:a16="http://schemas.microsoft.com/office/drawing/2014/main" val="1892006241"/>
                  </a:ext>
                </a:extLst>
              </a:tr>
              <a:tr h="965475">
                <a:tc>
                  <a:txBody>
                    <a:bodyPr/>
                    <a:lstStyle/>
                    <a:p>
                      <a:pPr algn="ctr"/>
                      <a:r>
                        <a:rPr lang="en-GB" sz="3600" b="0" dirty="0">
                          <a:solidFill>
                            <a:srgbClr val="EDEDED"/>
                          </a:solidFill>
                          <a:latin typeface="Trebuchet MS" panose="020B0603020202020204" pitchFamily="34" charset="0"/>
                          <a:ea typeface="Tahoma" panose="020B0604030504040204" pitchFamily="34" charset="0"/>
                          <a:cs typeface="Arial" panose="020B0604020202020204" pitchFamily="34" charset="0"/>
                        </a:rPr>
                        <a:t>Up to £9,250</a:t>
                      </a:r>
                    </a:p>
                  </a:txBody>
                  <a:tcPr marT="45725" marB="45725" anchor="ctr">
                    <a:solidFill>
                      <a:srgbClr val="825C8A"/>
                    </a:solidFill>
                  </a:tcPr>
                </a:tc>
                <a:tc>
                  <a:txBody>
                    <a:bodyPr/>
                    <a:lstStyle/>
                    <a:p>
                      <a:pPr algn="ctr"/>
                      <a:r>
                        <a:rPr lang="en-GB" sz="3600" b="0" dirty="0">
                          <a:solidFill>
                            <a:srgbClr val="EDEDED"/>
                          </a:solidFill>
                          <a:latin typeface="Trebuchet MS" panose="020B0603020202020204" pitchFamily="34" charset="0"/>
                          <a:ea typeface="Tahoma" panose="020B0604030504040204" pitchFamily="34" charset="0"/>
                          <a:cs typeface="Arial" panose="020B0604020202020204" pitchFamily="34" charset="0"/>
                        </a:rPr>
                        <a:t>Household situation</a:t>
                      </a:r>
                    </a:p>
                  </a:txBody>
                  <a:tcPr marT="45725" marB="45725" anchor="ctr">
                    <a:solidFill>
                      <a:srgbClr val="825C8A"/>
                    </a:solidFill>
                  </a:tcPr>
                </a:tc>
                <a:extLst>
                  <a:ext uri="{0D108BD9-81ED-4DB2-BD59-A6C34878D82A}">
                    <a16:rowId xmlns:a16="http://schemas.microsoft.com/office/drawing/2014/main" val="1991154637"/>
                  </a:ext>
                </a:extLst>
              </a:tr>
              <a:tr h="965475">
                <a:tc>
                  <a:txBody>
                    <a:bodyPr/>
                    <a:lstStyle/>
                    <a:p>
                      <a:pPr algn="ctr"/>
                      <a:r>
                        <a:rPr lang="en-GB" sz="3600" b="0" dirty="0">
                          <a:solidFill>
                            <a:srgbClr val="EDEDED"/>
                          </a:solidFill>
                          <a:latin typeface="Trebuchet MS" panose="020B0603020202020204" pitchFamily="34" charset="0"/>
                          <a:ea typeface="Tahoma" panose="020B0604030504040204" pitchFamily="34" charset="0"/>
                          <a:cs typeface="Arial" panose="020B0604020202020204" pitchFamily="34" charset="0"/>
                        </a:rPr>
                        <a:t>Repayable</a:t>
                      </a:r>
                    </a:p>
                  </a:txBody>
                  <a:tcPr marT="45725" marB="45725" anchor="ctr">
                    <a:solidFill>
                      <a:srgbClr val="825C8A"/>
                    </a:solidFill>
                  </a:tcPr>
                </a:tc>
                <a:tc>
                  <a:txBody>
                    <a:bodyPr/>
                    <a:lstStyle/>
                    <a:p>
                      <a:pPr algn="ctr"/>
                      <a:r>
                        <a:rPr lang="en-GB" sz="3600" b="0" dirty="0">
                          <a:solidFill>
                            <a:srgbClr val="EDEDED"/>
                          </a:solidFill>
                          <a:latin typeface="Trebuchet MS" panose="020B0603020202020204" pitchFamily="34" charset="0"/>
                          <a:ea typeface="Tahoma" panose="020B0604030504040204" pitchFamily="34" charset="0"/>
                          <a:cs typeface="Arial" panose="020B0604020202020204" pitchFamily="34" charset="0"/>
                        </a:rPr>
                        <a:t>Repayable</a:t>
                      </a:r>
                    </a:p>
                  </a:txBody>
                  <a:tcPr marT="45725" marB="45725" anchor="ctr">
                    <a:solidFill>
                      <a:srgbClr val="825C8A"/>
                    </a:solidFill>
                  </a:tcPr>
                </a:tc>
                <a:extLst>
                  <a:ext uri="{0D108BD9-81ED-4DB2-BD59-A6C34878D82A}">
                    <a16:rowId xmlns:a16="http://schemas.microsoft.com/office/drawing/2014/main" val="42026099"/>
                  </a:ext>
                </a:extLst>
              </a:tr>
            </a:tbl>
          </a:graphicData>
        </a:graphic>
      </p:graphicFrame>
      <p:sp>
        <p:nvSpPr>
          <p:cNvPr id="15" name="TextBox 14">
            <a:extLst>
              <a:ext uri="{FF2B5EF4-FFF2-40B4-BE49-F238E27FC236}">
                <a16:creationId xmlns:a16="http://schemas.microsoft.com/office/drawing/2014/main" id="{5508EC42-1B60-47D8-8FB3-91C4E1EDF317}"/>
              </a:ext>
            </a:extLst>
          </p:cNvPr>
          <p:cNvSpPr txBox="1"/>
          <p:nvPr/>
        </p:nvSpPr>
        <p:spPr>
          <a:xfrm>
            <a:off x="1194758" y="12559239"/>
            <a:ext cx="101589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825C8A"/>
                </a:solidFill>
                <a:effectLst/>
                <a:uFillTx/>
                <a:latin typeface="Trebuchet MS" panose="020B0603020202020204" pitchFamily="34" charset="0"/>
                <a:sym typeface="Helvetica Neue"/>
              </a:rPr>
              <a:t>*subject to change</a:t>
            </a:r>
          </a:p>
          <a:p>
            <a:pPr marL="0" marR="0" indent="0" algn="ctr"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3104895037"/>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xfrm>
            <a:off x="466968" y="12925440"/>
            <a:ext cx="519150"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r" defTabSz="2438338" rtl="0" eaLnBrk="1" fontAlgn="auto" latinLnBrk="0" hangingPunct="0">
              <a:lnSpc>
                <a:spcPct val="100000"/>
              </a:lnSpc>
              <a:spcBef>
                <a:spcPts val="0"/>
              </a:spcBef>
              <a:spcAft>
                <a:spcPts val="0"/>
              </a:spcAft>
              <a:buClrTx/>
              <a:buSzTx/>
              <a:buFontTx/>
              <a:buNone/>
              <a:tabLst/>
              <a:defRPr/>
            </a:pPr>
            <a:fld id="{86CB4B4D-7CA3-9044-876B-883B54F8677D}" type="slidenum">
              <a:rPr kumimoji="0" sz="2400" b="0" i="0" u="none" strike="noStrike" kern="0" cap="none" spc="0" normalizeH="0" baseline="0" noProof="0">
                <a:ln>
                  <a:noFill/>
                </a:ln>
                <a:solidFill>
                  <a:srgbClr val="825C8A"/>
                </a:solidFill>
                <a:effectLst/>
                <a:uLnTx/>
                <a:uFillTx/>
                <a:latin typeface="Calibri" panose="020F0502020204030204"/>
                <a:ea typeface="+mn-ea"/>
                <a:cs typeface="+mn-cs"/>
                <a:sym typeface="Helvetica Neue"/>
              </a:rPr>
              <a:pPr marL="0" marR="0" lvl="0" indent="0" algn="r" defTabSz="2438338" rtl="0" eaLnBrk="1" fontAlgn="auto" latinLnBrk="0" hangingPunct="0">
                <a:lnSpc>
                  <a:spcPct val="100000"/>
                </a:lnSpc>
                <a:spcBef>
                  <a:spcPts val="0"/>
                </a:spcBef>
                <a:spcAft>
                  <a:spcPts val="0"/>
                </a:spcAft>
                <a:buClrTx/>
                <a:buSzTx/>
                <a:buFontTx/>
                <a:buNone/>
                <a:tabLst/>
                <a:defRPr/>
              </a:pPr>
              <a:t>25</a:t>
            </a:fld>
            <a:endParaRPr kumimoji="0" sz="2400" b="0" i="0" u="none" strike="noStrike" kern="0" cap="none" spc="0" normalizeH="0" baseline="0" noProof="0" dirty="0">
              <a:ln>
                <a:noFill/>
              </a:ln>
              <a:solidFill>
                <a:srgbClr val="825C8A"/>
              </a:solidFill>
              <a:effectLst/>
              <a:uLnTx/>
              <a:uFillTx/>
              <a:latin typeface="Calibri" panose="020F0502020204030204"/>
              <a:ea typeface="+mn-ea"/>
              <a:cs typeface="+mn-cs"/>
              <a:sym typeface="Helvetica Neue"/>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pic>
        <p:nvPicPr>
          <p:cNvPr id="231" name="Image" descr="Image of Catlayst building" title="Catalyst building"/>
          <p:cNvPicPr>
            <a:picLocks noGrp="1" noChangeAspect="1"/>
          </p:cNvPicPr>
          <p:nvPr>
            <p:ph type="pic" idx="22"/>
          </p:nvPr>
        </p:nvPicPr>
        <p:blipFill>
          <a:blip r:embed="rId4" cstate="email">
            <a:extLst>
              <a:ext uri="{28A0092B-C50C-407E-A947-70E740481C1C}">
                <a14:useLocalDpi xmlns:a14="http://schemas.microsoft.com/office/drawing/2010/main"/>
              </a:ext>
            </a:extLst>
          </a:blip>
          <a:srcRect/>
          <a:stretch>
            <a:fillRect/>
          </a:stretch>
        </p:blipFill>
        <p:spPr>
          <a:xfrm>
            <a:off x="10860845" y="1877214"/>
            <a:ext cx="11264634" cy="9961573"/>
          </a:xfrm>
          <a:prstGeom prst="rect">
            <a:avLst/>
          </a:prstGeom>
        </p:spPr>
      </p:pic>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466968" y="657930"/>
            <a:ext cx="10057597" cy="12054582"/>
          </a:xfrm>
          <a:prstGeom prst="rect">
            <a:avLst/>
          </a:prstGeom>
        </p:spPr>
        <p:txBody>
          <a:bodyPr/>
          <a:lstStyle/>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b="1" dirty="0"/>
              <a:t>General Information:</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5"/>
              </a:rPr>
              <a:t>www.thestudentroom.co.uk/student-finance</a:t>
            </a:r>
            <a:r>
              <a:rPr lang="en-US" sz="3200" dirty="0"/>
              <a:t> </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6"/>
              </a:rPr>
              <a:t>www.ucas.com/sfe</a:t>
            </a:r>
            <a:r>
              <a:rPr lang="en-US" sz="3200" dirty="0"/>
              <a:t> </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7"/>
              </a:rPr>
              <a:t>www.moneysavingexpert.com</a:t>
            </a:r>
            <a:r>
              <a:rPr lang="en-US" sz="3200" dirty="0"/>
              <a:t> </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b="1" dirty="0"/>
              <a:t>Student Finance:</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8"/>
              </a:rPr>
              <a:t>www.gov.uk/student-finance</a:t>
            </a:r>
            <a:r>
              <a:rPr lang="en-US" sz="3200" dirty="0"/>
              <a:t> </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b="1" dirty="0"/>
              <a:t>EU and International Students:</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9"/>
              </a:rPr>
              <a:t>www.ukcisa.org.uk</a:t>
            </a:r>
            <a:r>
              <a:rPr lang="en-US" sz="3200" dirty="0"/>
              <a:t>   </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10"/>
              </a:rPr>
              <a:t>www.study-uk.britishcouncil.org/moving-uk/eu-students</a:t>
            </a:r>
            <a:r>
              <a:rPr lang="en-US" sz="3200" dirty="0"/>
              <a:t>  </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b="1" dirty="0"/>
              <a:t>NHS Bursary &amp; Learning Support Fund:</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11"/>
              </a:rPr>
              <a:t>www.nhsbsa.nhs.uk/nhs-bursary-students</a:t>
            </a:r>
            <a:r>
              <a:rPr lang="en-US" sz="3200" dirty="0"/>
              <a:t> </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b="1" dirty="0"/>
              <a:t>Student Budget Calculator:</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hlinkClick r:id="rId12"/>
              </a:rPr>
              <a:t>www.which.co.uk/money/university-and-student-finance/student-budget-calculator</a:t>
            </a:r>
            <a:r>
              <a:rPr lang="en-US" sz="3200" dirty="0"/>
              <a:t> </a:t>
            </a:r>
            <a:endParaRPr lang="en-US" sz="3200" b="1" dirty="0"/>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b="1" dirty="0"/>
              <a:t>Student Finance England:</a:t>
            </a:r>
          </a:p>
          <a:p>
            <a:pPr marL="0" indent="0" defTabSz="457200">
              <a:lnSpc>
                <a:spcPct val="100000"/>
              </a:lnSpc>
              <a:buNone/>
              <a:defRPr sz="2200" spc="91">
                <a:solidFill>
                  <a:srgbClr val="825C8A"/>
                </a:solidFill>
                <a:latin typeface="Trebuchet MS"/>
                <a:ea typeface="Trebuchet MS"/>
                <a:cs typeface="Trebuchet MS"/>
                <a:sym typeface="Trebuchet MS"/>
              </a:defRPr>
            </a:pPr>
            <a:r>
              <a:rPr lang="en-US" sz="3200" dirty="0"/>
              <a:t>0300 100 0607 or @SF_England </a:t>
            </a:r>
          </a:p>
        </p:txBody>
      </p:sp>
    </p:spTree>
    <p:extLst>
      <p:ext uri="{BB962C8B-B14F-4D97-AF65-F5344CB8AC3E}">
        <p14:creationId xmlns:p14="http://schemas.microsoft.com/office/powerpoint/2010/main" val="218273165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graphical user interface&#10;&#10;Description automatically generated">
            <a:extLst>
              <a:ext uri="{FF2B5EF4-FFF2-40B4-BE49-F238E27FC236}">
                <a16:creationId xmlns:a16="http://schemas.microsoft.com/office/drawing/2014/main" id="{41B6C411-37CC-40B3-8353-C62F49CC98F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24384000" cy="13716000"/>
          </a:xfrm>
        </p:spPr>
      </p:pic>
    </p:spTree>
    <p:extLst>
      <p:ext uri="{BB962C8B-B14F-4D97-AF65-F5344CB8AC3E}">
        <p14:creationId xmlns:p14="http://schemas.microsoft.com/office/powerpoint/2010/main" val="3188667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 name="Pg1.jpg" descr="Design element" title="Rippl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24384000" cy="13714930"/>
          </a:xfrm>
          <a:prstGeom prst="rect">
            <a:avLst/>
          </a:prstGeom>
          <a:ln w="12700">
            <a:miter lim="400000"/>
          </a:ln>
        </p:spPr>
      </p:pic>
      <p:sp>
        <p:nvSpPr>
          <p:cNvPr id="253" name="EHU.AC.UK/DISCOVER"/>
          <p:cNvSpPr txBox="1"/>
          <p:nvPr/>
        </p:nvSpPr>
        <p:spPr>
          <a:xfrm>
            <a:off x="1393088" y="9754434"/>
            <a:ext cx="21971004" cy="15812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Autofit/>
          </a:bodyPr>
          <a:lstStyle>
            <a:lvl1pPr>
              <a:lnSpc>
                <a:spcPts val="12500"/>
              </a:lnSpc>
              <a:defRPr sz="3300" spc="264">
                <a:solidFill>
                  <a:srgbClr val="FFFFFF"/>
                </a:solidFill>
                <a:latin typeface="Trebuchet MS"/>
                <a:ea typeface="Trebuchet MS"/>
                <a:cs typeface="Trebuchet MS"/>
                <a:sym typeface="Trebuchet MS"/>
              </a:defRPr>
            </a:lvl1pPr>
          </a:lstStyle>
          <a:p>
            <a:pPr algn="l" defTabSz="1828800" hangingPunct="1">
              <a:lnSpc>
                <a:spcPts val="25000"/>
              </a:lnSpc>
            </a:pPr>
            <a:r>
              <a:rPr sz="1800" kern="1200" spc="528" dirty="0"/>
              <a:t>EHU.AC.UK/DISCOVER</a:t>
            </a:r>
          </a:p>
        </p:txBody>
      </p:sp>
      <p:pic>
        <p:nvPicPr>
          <p:cNvPr id="252" name="EHU Logo White.pdf" descr="EHU Logo Whit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35911" y="9754434"/>
            <a:ext cx="5885362" cy="770880"/>
          </a:xfrm>
          <a:prstGeom prst="rect">
            <a:avLst/>
          </a:prstGeom>
          <a:ln w="12700">
            <a:miter lim="400000"/>
          </a:ln>
        </p:spPr>
      </p:pic>
      <p:pic>
        <p:nvPicPr>
          <p:cNvPr id="254"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40656" y="8249856"/>
            <a:ext cx="4502688" cy="652684"/>
          </a:xfrm>
          <a:prstGeom prst="rect">
            <a:avLst/>
          </a:prstGeom>
          <a:ln w="12700">
            <a:miter lim="400000"/>
          </a:ln>
        </p:spPr>
      </p:pic>
      <p:sp>
        <p:nvSpPr>
          <p:cNvPr id="9" name="SUBTITLE OF THE PRESENTATION"/>
          <p:cNvSpPr txBox="1">
            <a:spLocks/>
          </p:cNvSpPr>
          <p:nvPr/>
        </p:nvSpPr>
        <p:spPr>
          <a:xfrm>
            <a:off x="1206498" y="7012522"/>
            <a:ext cx="21971004" cy="1581260"/>
          </a:xfrm>
          <a:prstGeom prst="rect">
            <a:avLst/>
          </a:prstGeom>
        </p:spPr>
        <p:txBody>
          <a:bodyPr>
            <a:no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algn="ctr" defTabSz="4876676" hangingPunct="1">
              <a:spcBef>
                <a:spcPts val="9000"/>
              </a:spcBef>
              <a:buNone/>
            </a:pPr>
            <a:r>
              <a:rPr lang="en-GB" sz="3600" kern="1200" dirty="0">
                <a:solidFill>
                  <a:srgbClr val="FFFFFF"/>
                </a:solidFill>
                <a:latin typeface="Trebuchet MS" panose="020B0603020202020204" pitchFamily="34" charset="0"/>
              </a:rPr>
              <a:t>WITH EDGE HILL</a:t>
            </a:r>
            <a:endParaRPr lang="en-US" sz="3600" kern="1200" dirty="0">
              <a:solidFill>
                <a:srgbClr val="FFFFFF"/>
              </a:solidFill>
              <a:latin typeface="Trebuchet MS" panose="020B0603020202020204" pitchFamily="34" charset="0"/>
            </a:endParaRPr>
          </a:p>
        </p:txBody>
      </p:sp>
      <p:sp>
        <p:nvSpPr>
          <p:cNvPr id="7" name="The title of  the presentation…"/>
          <p:cNvSpPr txBox="1">
            <a:spLocks/>
          </p:cNvSpPr>
          <p:nvPr/>
        </p:nvSpPr>
        <p:spPr>
          <a:xfrm>
            <a:off x="1393088" y="3655729"/>
            <a:ext cx="21971004" cy="5555570"/>
          </a:xfrm>
          <a:prstGeom prst="rect">
            <a:avLst/>
          </a:prstGeom>
        </p:spPr>
        <p:txBody>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0" indent="0" algn="ctr" defTabSz="4876676" hangingPunct="1">
              <a:lnSpc>
                <a:spcPts val="12000"/>
              </a:lnSpc>
              <a:spcBef>
                <a:spcPts val="0"/>
              </a:spcBef>
              <a:buSzTx/>
              <a:buNone/>
              <a:defRPr sz="12500" spc="-125">
                <a:solidFill>
                  <a:srgbClr val="FFFFFF"/>
                </a:solidFill>
                <a:latin typeface="Trebuchet MS"/>
                <a:ea typeface="Trebuchet MS"/>
                <a:cs typeface="Trebuchet MS"/>
                <a:sym typeface="Trebuchet MS"/>
              </a:defRPr>
            </a:pPr>
            <a:r>
              <a:rPr lang="en-GB" sz="12500" kern="1200" spc="-126" dirty="0">
                <a:solidFill>
                  <a:srgbClr val="FFFFFF"/>
                </a:solidFill>
                <a:latin typeface="Trebuchet MS"/>
                <a:ea typeface="Trebuchet MS"/>
                <a:cs typeface="Trebuchet MS"/>
                <a:sym typeface="Trebuchet MS"/>
              </a:rPr>
              <a:t>Expand your </a:t>
            </a:r>
          </a:p>
          <a:p>
            <a:pPr marL="0" indent="0" algn="ctr" defTabSz="4876676" hangingPunct="1">
              <a:lnSpc>
                <a:spcPts val="12000"/>
              </a:lnSpc>
              <a:spcBef>
                <a:spcPts val="0"/>
              </a:spcBef>
              <a:buSzTx/>
              <a:buNone/>
              <a:defRPr sz="12500" spc="-125">
                <a:solidFill>
                  <a:srgbClr val="FFFFFF"/>
                </a:solidFill>
                <a:latin typeface="Trebuchet MS"/>
                <a:ea typeface="Trebuchet MS"/>
                <a:cs typeface="Trebuchet MS"/>
                <a:sym typeface="Trebuchet MS"/>
              </a:defRPr>
            </a:pPr>
            <a:r>
              <a:rPr lang="en-GB" sz="12500" kern="1200" spc="-126" dirty="0">
                <a:solidFill>
                  <a:srgbClr val="FFFFFF"/>
                </a:solidFill>
                <a:latin typeface="Trebuchet MS"/>
                <a:ea typeface="Trebuchet MS"/>
                <a:cs typeface="Trebuchet MS"/>
                <a:sym typeface="Trebuchet MS"/>
              </a:rPr>
              <a:t>Opportunities</a:t>
            </a:r>
          </a:p>
          <a:p>
            <a:pPr marL="0" indent="0" algn="ctr" defTabSz="4876676" hangingPunct="1">
              <a:lnSpc>
                <a:spcPts val="12000"/>
              </a:lnSpc>
              <a:spcBef>
                <a:spcPts val="0"/>
              </a:spcBef>
              <a:buSzTx/>
              <a:buNone/>
              <a:defRPr sz="12500" spc="-125">
                <a:solidFill>
                  <a:srgbClr val="FFFFFF"/>
                </a:solidFill>
                <a:latin typeface="Trebuchet MS"/>
                <a:ea typeface="Trebuchet MS"/>
                <a:cs typeface="Trebuchet MS"/>
                <a:sym typeface="Trebuchet MS"/>
              </a:defRPr>
            </a:pPr>
            <a:endParaRPr lang="en-US" sz="12500" kern="1200" spc="-126" dirty="0">
              <a:solidFill>
                <a:srgbClr val="FFFFFF"/>
              </a:solidFill>
              <a:latin typeface="Trebuchet MS"/>
              <a:ea typeface="Trebuchet MS"/>
              <a:cs typeface="Trebuchet MS"/>
              <a:sym typeface="Trebuchet MS"/>
            </a:endParaRPr>
          </a:p>
        </p:txBody>
      </p:sp>
      <p:sp>
        <p:nvSpPr>
          <p:cNvPr id="2" name="Title 1" hidden="1"/>
          <p:cNvSpPr>
            <a:spLocks noGrp="1"/>
          </p:cNvSpPr>
          <p:nvPr>
            <p:ph type="title" idx="4294967295"/>
          </p:nvPr>
        </p:nvSpPr>
        <p:spPr>
          <a:xfrm>
            <a:off x="254001" y="-1497202"/>
            <a:ext cx="3041650" cy="673100"/>
          </a:xfrm>
        </p:spPr>
        <p:txBody>
          <a:bodyPr>
            <a:normAutofit/>
          </a:bodyPr>
          <a:lstStyle/>
          <a:p>
            <a:r>
              <a:rPr lang="en-US" sz="3600" dirty="0"/>
              <a:t>Closing slide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g7.jpg" descr="Design element" title="Ripple effec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06"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209"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t>Expand your Opportunities with Edge Hill</a:t>
            </a:r>
          </a:p>
        </p:txBody>
      </p:sp>
      <p:pic>
        <p:nvPicPr>
          <p:cNvPr id="207" name="Image" descr="Female student on Edge Hill's campus" title="Female student"/>
          <p:cNvPicPr>
            <a:picLocks noGrp="1" noChangeAspect="1"/>
          </p:cNvPicPr>
          <p:nvPr>
            <p:ph type="pic" idx="21"/>
          </p:nvPr>
        </p:nvPicPr>
        <p:blipFill>
          <a:blip r:embed="rId3" cstate="email">
            <a:extLst>
              <a:ext uri="{28A0092B-C50C-407E-A947-70E740481C1C}">
                <a14:useLocalDpi xmlns:a14="http://schemas.microsoft.com/office/drawing/2010/main"/>
              </a:ext>
            </a:extLst>
          </a:blip>
          <a:srcRect/>
          <a:stretch>
            <a:fillRect/>
          </a:stretch>
        </p:blipFill>
        <p:spPr>
          <a:xfrm>
            <a:off x="10370663" y="1877214"/>
            <a:ext cx="12100348" cy="9961573"/>
          </a:xfrm>
          <a:prstGeom prst="rect">
            <a:avLst/>
          </a:prstGeom>
        </p:spPr>
      </p:pic>
      <p:sp>
        <p:nvSpPr>
          <p:cNvPr id="208" name="Section…"/>
          <p:cNvSpPr txBox="1">
            <a:spLocks noGrp="1"/>
          </p:cNvSpPr>
          <p:nvPr>
            <p:ph type="body" idx="22"/>
          </p:nvPr>
        </p:nvSpPr>
        <p:spPr>
          <a:xfrm>
            <a:off x="2671482" y="3949201"/>
            <a:ext cx="7207624" cy="4907981"/>
          </a:xfrm>
          <a:prstGeom prst="rect">
            <a:avLst/>
          </a:prstGeom>
        </p:spPr>
        <p:txBody>
          <a:body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lang="en-GB" dirty="0"/>
              <a:t>Student Loans Company</a:t>
            </a:r>
            <a:endParaRPr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54" y="358759"/>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4</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874311" y="3306506"/>
            <a:ext cx="6932467" cy="707181"/>
          </a:xfrm>
          <a:prstGeom prst="rect">
            <a:avLst/>
          </a:prstGeom>
        </p:spPr>
        <p:txBody>
          <a:bodyPr/>
          <a:lstStyle/>
          <a:p>
            <a:pPr marL="0" indent="0" defTabSz="457200">
              <a:lnSpc>
                <a:spcPct val="120000"/>
              </a:lnSpc>
              <a:spcBef>
                <a:spcPts val="2000"/>
              </a:spcBef>
              <a:buSzTx/>
              <a:buNone/>
              <a:defRPr sz="2200" spc="91">
                <a:solidFill>
                  <a:srgbClr val="825C8A"/>
                </a:solidFill>
                <a:latin typeface="Trebuchet MS"/>
                <a:ea typeface="Trebuchet MS"/>
                <a:cs typeface="Trebuchet MS"/>
                <a:sym typeface="Trebuchet MS"/>
              </a:defRPr>
            </a:pPr>
            <a:r>
              <a:rPr lang="en-GB" sz="3600" dirty="0"/>
              <a:t>Who are they?</a:t>
            </a:r>
          </a:p>
        </p:txBody>
      </p:sp>
      <p:sp>
        <p:nvSpPr>
          <p:cNvPr id="234" name="Content slide with one image"/>
          <p:cNvSpPr txBox="1">
            <a:spLocks noGrp="1"/>
          </p:cNvSpPr>
          <p:nvPr>
            <p:ph type="body" idx="24"/>
          </p:nvPr>
        </p:nvSpPr>
        <p:spPr>
          <a:xfrm>
            <a:off x="803706" y="907940"/>
            <a:ext cx="9006551" cy="2558207"/>
          </a:xfrm>
          <a:prstGeom prst="rect">
            <a:avLst/>
          </a:prstGeom>
        </p:spPr>
        <p:txBody>
          <a:bodyPr/>
          <a:lstStyle/>
          <a:p>
            <a:r>
              <a:rPr lang="en-GB" dirty="0"/>
              <a:t>Student Loans Company </a:t>
            </a:r>
          </a:p>
          <a:p>
            <a:endParaRPr dirty="0"/>
          </a:p>
        </p:txBody>
      </p:sp>
      <p:sp>
        <p:nvSpPr>
          <p:cNvPr id="8" name="Ceaque optus sitium rehendi tiscipi distoribus pa commodi pitatistio dolorpo rporro qui doluptat res nulpariates mi, as alibus at. Natatqui quodis essit que aut quate delibus alisInistior sita et veniet verio quae.…">
            <a:extLst>
              <a:ext uri="{FF2B5EF4-FFF2-40B4-BE49-F238E27FC236}">
                <a16:creationId xmlns:a16="http://schemas.microsoft.com/office/drawing/2014/main" id="{AA0503B6-ED5B-4E66-99B6-83CC576E2AA8}"/>
              </a:ext>
            </a:extLst>
          </p:cNvPr>
          <p:cNvSpPr txBox="1">
            <a:spLocks/>
          </p:cNvSpPr>
          <p:nvPr/>
        </p:nvSpPr>
        <p:spPr>
          <a:xfrm>
            <a:off x="803706" y="4655298"/>
            <a:ext cx="10258741" cy="82292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609600" marR="0" lvl="0" indent="-609600" algn="l" defTabSz="457200" rtl="0" eaLnBrk="1" fontAlgn="auto" latinLnBrk="0" hangingPunct="1">
              <a:lnSpc>
                <a:spcPct val="120000"/>
              </a:lnSpc>
              <a:spcBef>
                <a:spcPts val="2000"/>
              </a:spcBef>
              <a:spcAft>
                <a:spcPts val="0"/>
              </a:spcAft>
              <a:buClrTx/>
              <a:buSzTx/>
              <a:buFontTx/>
              <a:buChar char="•"/>
              <a:tabLst/>
              <a:defRPr sz="2200" spc="91">
                <a:solidFill>
                  <a:srgbClr val="825C8A"/>
                </a:solidFill>
                <a:latin typeface="Trebuchet MS"/>
                <a:ea typeface="Trebuchet MS"/>
                <a:cs typeface="Trebuchet MS"/>
                <a:sym typeface="Trebuchet MS"/>
              </a:defRPr>
            </a:pP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Student Loans Company are run and </a:t>
            </a:r>
            <a:r>
              <a:rPr kumimoji="0" lang="en-GB" sz="3600" b="1" i="0" u="none" strike="noStrike" kern="0" cap="none" spc="91" normalizeH="0" baseline="0" noProof="0" dirty="0">
                <a:ln>
                  <a:noFill/>
                </a:ln>
                <a:solidFill>
                  <a:srgbClr val="825C8A"/>
                </a:solidFill>
                <a:effectLst/>
                <a:uLnTx/>
                <a:uFillTx/>
                <a:latin typeface="Trebuchet MS"/>
                <a:ea typeface="Trebuchet MS"/>
                <a:cs typeface="Trebuchet MS"/>
                <a:sym typeface="Trebuchet MS"/>
              </a:rPr>
              <a:t>owned</a:t>
            </a: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 by Government </a:t>
            </a:r>
          </a:p>
          <a:p>
            <a:pPr marL="609600" marR="0" lvl="0" indent="-609600" algn="l" defTabSz="457200" rtl="0" eaLnBrk="1" fontAlgn="auto" latinLnBrk="0" hangingPunct="1">
              <a:lnSpc>
                <a:spcPct val="120000"/>
              </a:lnSpc>
              <a:spcBef>
                <a:spcPts val="2000"/>
              </a:spcBef>
              <a:spcAft>
                <a:spcPts val="0"/>
              </a:spcAft>
              <a:buClrTx/>
              <a:buSzTx/>
              <a:buFontTx/>
              <a:buChar char="•"/>
              <a:tabLst/>
              <a:defRPr sz="2200" spc="91">
                <a:solidFill>
                  <a:srgbClr val="825C8A"/>
                </a:solidFill>
                <a:latin typeface="Trebuchet MS"/>
                <a:ea typeface="Trebuchet MS"/>
                <a:cs typeface="Trebuchet MS"/>
                <a:sym typeface="Trebuchet MS"/>
              </a:defRPr>
            </a:pP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Not a </a:t>
            </a:r>
            <a:r>
              <a:rPr kumimoji="0" lang="en-GB" sz="3600" b="1" i="0" u="none" strike="noStrike" kern="0" cap="none" spc="91" normalizeH="0" baseline="0" noProof="0" dirty="0">
                <a:ln>
                  <a:noFill/>
                </a:ln>
                <a:solidFill>
                  <a:srgbClr val="825C8A"/>
                </a:solidFill>
                <a:effectLst/>
                <a:uLnTx/>
                <a:uFillTx/>
                <a:latin typeface="Trebuchet MS"/>
                <a:ea typeface="Trebuchet MS"/>
                <a:cs typeface="Trebuchet MS"/>
                <a:sym typeface="Trebuchet MS"/>
              </a:rPr>
              <a:t>private</a:t>
            </a: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 company, lender or a bank</a:t>
            </a:r>
          </a:p>
          <a:p>
            <a:pPr marL="609600" marR="0" lvl="0" indent="-609600" algn="l" defTabSz="457200" rtl="0" eaLnBrk="1" fontAlgn="auto" latinLnBrk="0" hangingPunct="1">
              <a:lnSpc>
                <a:spcPct val="120000"/>
              </a:lnSpc>
              <a:spcBef>
                <a:spcPts val="2000"/>
              </a:spcBef>
              <a:spcAft>
                <a:spcPts val="0"/>
              </a:spcAft>
              <a:buClrTx/>
              <a:buSzTx/>
              <a:buFontTx/>
              <a:buChar char="•"/>
              <a:tabLst/>
              <a:defRPr sz="2200" spc="91">
                <a:solidFill>
                  <a:srgbClr val="825C8A"/>
                </a:solidFill>
                <a:latin typeface="Trebuchet MS"/>
                <a:ea typeface="Trebuchet MS"/>
                <a:cs typeface="Trebuchet MS"/>
                <a:sym typeface="Trebuchet MS"/>
              </a:defRPr>
            </a:pP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Each country in the UK has their </a:t>
            </a:r>
            <a:r>
              <a:rPr kumimoji="0" lang="en-GB" sz="3600" b="1" i="0" u="none" strike="noStrike" kern="0" cap="none" spc="91" normalizeH="0" baseline="0" noProof="0" dirty="0">
                <a:ln>
                  <a:noFill/>
                </a:ln>
                <a:solidFill>
                  <a:srgbClr val="825C8A"/>
                </a:solidFill>
                <a:effectLst/>
                <a:uLnTx/>
                <a:uFillTx/>
                <a:latin typeface="Trebuchet MS"/>
                <a:ea typeface="Trebuchet MS"/>
                <a:cs typeface="Trebuchet MS"/>
                <a:sym typeface="Trebuchet MS"/>
              </a:rPr>
              <a:t>own version </a:t>
            </a: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depending on where a student lives – </a:t>
            </a:r>
            <a:r>
              <a:rPr kumimoji="0" lang="en-GB" sz="3600" b="1" i="0" u="none" strike="noStrike" kern="0" cap="none" spc="91" normalizeH="0" baseline="0" noProof="0" dirty="0">
                <a:ln>
                  <a:noFill/>
                </a:ln>
                <a:solidFill>
                  <a:srgbClr val="825C8A"/>
                </a:solidFill>
                <a:effectLst/>
                <a:uLnTx/>
                <a:uFillTx/>
                <a:latin typeface="Trebuchet MS"/>
                <a:ea typeface="Trebuchet MS"/>
                <a:cs typeface="Trebuchet MS"/>
                <a:sym typeface="Trebuchet MS"/>
              </a:rPr>
              <a:t>Student Finance England (SFE)</a:t>
            </a:r>
          </a:p>
          <a:p>
            <a:pPr marL="609600" marR="0" lvl="0" indent="-609600" algn="l" defTabSz="457200" rtl="0" eaLnBrk="1" fontAlgn="auto" latinLnBrk="0" hangingPunct="1">
              <a:lnSpc>
                <a:spcPct val="120000"/>
              </a:lnSpc>
              <a:spcBef>
                <a:spcPts val="2000"/>
              </a:spcBef>
              <a:spcAft>
                <a:spcPts val="0"/>
              </a:spcAft>
              <a:buClrTx/>
              <a:buSzTx/>
              <a:buFontTx/>
              <a:buChar char="•"/>
              <a:tabLst/>
              <a:defRPr sz="2200" spc="91">
                <a:solidFill>
                  <a:srgbClr val="825C8A"/>
                </a:solidFill>
                <a:latin typeface="Trebuchet MS"/>
                <a:ea typeface="Trebuchet MS"/>
                <a:cs typeface="Trebuchet MS"/>
                <a:sym typeface="Trebuchet MS"/>
              </a:defRPr>
            </a:pPr>
            <a:endPar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endParaRPr>
          </a:p>
          <a:p>
            <a:pPr marL="609600" marR="0" lvl="0" indent="-609600" algn="l" defTabSz="457200" rtl="0" eaLnBrk="1" fontAlgn="auto" latinLnBrk="0" hangingPunct="1">
              <a:lnSpc>
                <a:spcPct val="120000"/>
              </a:lnSpc>
              <a:spcBef>
                <a:spcPts val="2000"/>
              </a:spcBef>
              <a:spcAft>
                <a:spcPts val="0"/>
              </a:spcAft>
              <a:buClrTx/>
              <a:buSzTx/>
              <a:buFontTx/>
              <a:buChar char="•"/>
              <a:tabLst/>
              <a:defRPr sz="2200" spc="91">
                <a:solidFill>
                  <a:srgbClr val="825C8A"/>
                </a:solidFill>
                <a:latin typeface="Trebuchet MS"/>
                <a:ea typeface="Trebuchet MS"/>
                <a:cs typeface="Trebuchet MS"/>
                <a:sym typeface="Trebuchet MS"/>
              </a:defRPr>
            </a:pP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Students apply for two loans from them: </a:t>
            </a:r>
          </a:p>
          <a:p>
            <a:pPr marL="1219200" marR="0" lvl="1" indent="-609600" algn="l" defTabSz="457200" rtl="0" eaLnBrk="1" fontAlgn="auto" latinLnBrk="0" hangingPunct="1">
              <a:lnSpc>
                <a:spcPct val="120000"/>
              </a:lnSpc>
              <a:spcBef>
                <a:spcPts val="2000"/>
              </a:spcBef>
              <a:spcAft>
                <a:spcPts val="0"/>
              </a:spcAft>
              <a:buClrTx/>
              <a:buSzTx/>
              <a:buFontTx/>
              <a:buChar char="•"/>
              <a:tabLst/>
              <a:defRPr sz="2200" spc="91">
                <a:solidFill>
                  <a:srgbClr val="825C8A"/>
                </a:solidFill>
                <a:latin typeface="Trebuchet MS"/>
                <a:ea typeface="Trebuchet MS"/>
                <a:cs typeface="Trebuchet MS"/>
                <a:sym typeface="Trebuchet MS"/>
              </a:defRPr>
            </a:pPr>
            <a:r>
              <a:rPr kumimoji="0" lang="en-GB" sz="3600" b="1" i="0" u="none" strike="noStrike" kern="0" cap="none" spc="91" normalizeH="0" baseline="0" noProof="0" dirty="0">
                <a:ln>
                  <a:noFill/>
                </a:ln>
                <a:solidFill>
                  <a:srgbClr val="825C8A"/>
                </a:solidFill>
                <a:effectLst/>
                <a:uLnTx/>
                <a:uFillTx/>
                <a:latin typeface="Trebuchet MS"/>
                <a:ea typeface="Trebuchet MS"/>
                <a:cs typeface="Trebuchet MS"/>
                <a:sym typeface="Trebuchet MS"/>
              </a:rPr>
              <a:t>Tuition Fee </a:t>
            </a: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Loan </a:t>
            </a:r>
          </a:p>
          <a:p>
            <a:pPr marL="1219200" marR="0" lvl="1" indent="-609600" algn="l" defTabSz="457200" rtl="0" eaLnBrk="1" fontAlgn="auto" latinLnBrk="0" hangingPunct="1">
              <a:lnSpc>
                <a:spcPct val="120000"/>
              </a:lnSpc>
              <a:spcBef>
                <a:spcPts val="2000"/>
              </a:spcBef>
              <a:spcAft>
                <a:spcPts val="0"/>
              </a:spcAft>
              <a:buClrTx/>
              <a:buSzTx/>
              <a:buFontTx/>
              <a:buChar char="•"/>
              <a:tabLst/>
              <a:defRPr sz="2200" spc="91">
                <a:solidFill>
                  <a:srgbClr val="825C8A"/>
                </a:solidFill>
                <a:latin typeface="Trebuchet MS"/>
                <a:ea typeface="Trebuchet MS"/>
                <a:cs typeface="Trebuchet MS"/>
                <a:sym typeface="Trebuchet MS"/>
              </a:defRPr>
            </a:pPr>
            <a:r>
              <a:rPr kumimoji="0" lang="en-GB" sz="3600" b="1" i="0" u="none" strike="noStrike" kern="0" cap="none" spc="91" normalizeH="0" baseline="0" noProof="0" dirty="0">
                <a:ln>
                  <a:noFill/>
                </a:ln>
                <a:solidFill>
                  <a:srgbClr val="825C8A"/>
                </a:solidFill>
                <a:effectLst/>
                <a:uLnTx/>
                <a:uFillTx/>
                <a:latin typeface="Trebuchet MS"/>
                <a:ea typeface="Trebuchet MS"/>
                <a:cs typeface="Trebuchet MS"/>
                <a:sym typeface="Trebuchet MS"/>
              </a:rPr>
              <a:t>Maintenance</a:t>
            </a:r>
            <a:r>
              <a:rPr kumimoji="0" lang="en-GB" sz="3600" b="0" i="0" u="none" strike="noStrike" kern="0" cap="none" spc="91" normalizeH="0" baseline="0" noProof="0" dirty="0">
                <a:ln>
                  <a:noFill/>
                </a:ln>
                <a:solidFill>
                  <a:srgbClr val="825C8A"/>
                </a:solidFill>
                <a:effectLst/>
                <a:uLnTx/>
                <a:uFillTx/>
                <a:latin typeface="Trebuchet MS"/>
                <a:ea typeface="Trebuchet MS"/>
                <a:cs typeface="Trebuchet MS"/>
                <a:sym typeface="Trebuchet MS"/>
              </a:rPr>
              <a:t> Loan</a:t>
            </a:r>
          </a:p>
        </p:txBody>
      </p:sp>
      <p:pic>
        <p:nvPicPr>
          <p:cNvPr id="16" name="Picture 2" descr="Image of Student Loans Company Logo ">
            <a:extLst>
              <a:ext uri="{FF2B5EF4-FFF2-40B4-BE49-F238E27FC236}">
                <a16:creationId xmlns:a16="http://schemas.microsoft.com/office/drawing/2014/main" id="{FD78EBE6-1FC4-4B49-AEB2-9045ACCDA86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476314" y="2607734"/>
            <a:ext cx="10397067" cy="432839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Image of Student Finance England Logo ">
            <a:extLst>
              <a:ext uri="{FF2B5EF4-FFF2-40B4-BE49-F238E27FC236}">
                <a16:creationId xmlns:a16="http://schemas.microsoft.com/office/drawing/2014/main" id="{C7C71360-5F63-4542-B30C-3E4CF6433F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476314" y="7392739"/>
            <a:ext cx="10397067" cy="3970965"/>
          </a:xfrm>
          <a:prstGeom prst="rect">
            <a:avLst/>
          </a:prstGeom>
        </p:spPr>
      </p:pic>
    </p:spTree>
    <p:extLst>
      <p:ext uri="{BB962C8B-B14F-4D97-AF65-F5344CB8AC3E}">
        <p14:creationId xmlns:p14="http://schemas.microsoft.com/office/powerpoint/2010/main" val="103827479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g7.jpg" descr="Design element" title="Ripple effec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06"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FFFFFF"/>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5</a:t>
            </a:fld>
            <a:endParaRPr kumimoji="0" sz="2200" b="0" i="0" u="none" strike="noStrike" kern="0" cap="none" spc="0" normalizeH="0" baseline="0" noProof="0">
              <a:ln>
                <a:noFill/>
              </a:ln>
              <a:solidFill>
                <a:srgbClr val="FFFFFF"/>
              </a:solidFill>
              <a:effectLst/>
              <a:uLnTx/>
              <a:uFillTx/>
              <a:latin typeface="Trebuchet MS"/>
              <a:sym typeface="Trebuchet MS"/>
            </a:endParaRPr>
          </a:p>
        </p:txBody>
      </p:sp>
      <p:sp>
        <p:nvSpPr>
          <p:cNvPr id="209"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825C8A"/>
                </a:solidFill>
                <a:effectLst/>
                <a:uLnTx/>
                <a:uFillTx/>
                <a:latin typeface="Trebuchet MS"/>
                <a:sym typeface="Trebuchet MS"/>
              </a:rPr>
              <a:t>Expand your Opportunities with Edge Hill</a:t>
            </a:r>
          </a:p>
        </p:txBody>
      </p:sp>
      <p:sp>
        <p:nvSpPr>
          <p:cNvPr id="208" name="Section…"/>
          <p:cNvSpPr txBox="1">
            <a:spLocks noGrp="1"/>
          </p:cNvSpPr>
          <p:nvPr>
            <p:ph type="body" idx="22"/>
          </p:nvPr>
        </p:nvSpPr>
        <p:spPr>
          <a:xfrm>
            <a:off x="2671482" y="3949201"/>
            <a:ext cx="7207624" cy="4907981"/>
          </a:xfrm>
          <a:prstGeom prst="rect">
            <a:avLst/>
          </a:prstGeom>
        </p:spPr>
        <p:txBody>
          <a:body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lang="en-GB" dirty="0"/>
              <a:t>Tuition fees</a:t>
            </a:r>
            <a:endParaRPr dirty="0"/>
          </a:p>
        </p:txBody>
      </p:sp>
      <p:pic>
        <p:nvPicPr>
          <p:cNvPr id="1026" name="Picture 2" descr="History">
            <a:extLst>
              <a:ext uri="{FF2B5EF4-FFF2-40B4-BE49-F238E27FC236}">
                <a16:creationId xmlns:a16="http://schemas.microsoft.com/office/drawing/2014/main" id="{9487C20E-5F98-42A0-9077-1F3AA163BA1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70663" y="1877214"/>
            <a:ext cx="12100348" cy="996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3598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6</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pic>
        <p:nvPicPr>
          <p:cNvPr id="231" name="Image" descr="Image of Catlayst building" title="Catalyst building"/>
          <p:cNvPicPr>
            <a:picLocks noGrp="1" noChangeAspect="1"/>
          </p:cNvPicPr>
          <p:nvPr>
            <p:ph type="pic" idx="22"/>
          </p:nvPr>
        </p:nvPicPr>
        <p:blipFill>
          <a:blip r:embed="rId4" cstate="email">
            <a:extLst>
              <a:ext uri="{28A0092B-C50C-407E-A947-70E740481C1C}">
                <a14:useLocalDpi xmlns:a14="http://schemas.microsoft.com/office/drawing/2010/main"/>
              </a:ext>
            </a:extLst>
          </a:blip>
          <a:srcRect/>
          <a:stretch>
            <a:fillRect/>
          </a:stretch>
        </p:blipFill>
        <p:spPr>
          <a:xfrm>
            <a:off x="10860845" y="1877214"/>
            <a:ext cx="11264634" cy="9961573"/>
          </a:xfrm>
          <a:prstGeom prst="rect">
            <a:avLst/>
          </a:prstGeom>
        </p:spPr>
      </p:pic>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1341279" y="3629561"/>
            <a:ext cx="9298114" cy="8761373"/>
          </a:xfrm>
          <a:prstGeom prst="rect">
            <a:avLst/>
          </a:prstGeom>
        </p:spPr>
        <p:txBody>
          <a:bodyPr/>
          <a:lstStyle/>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t>Max </a:t>
            </a:r>
            <a:r>
              <a:rPr lang="en-GB" sz="3600" b="1" dirty="0"/>
              <a:t>£9,250 </a:t>
            </a:r>
            <a:r>
              <a:rPr lang="en-GB" sz="3600" dirty="0"/>
              <a:t>per year </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t>Eligibility: </a:t>
            </a:r>
          </a:p>
          <a:p>
            <a:pPr lvl="2"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b="1" dirty="0"/>
              <a:t>UK </a:t>
            </a:r>
            <a:r>
              <a:rPr lang="en-GB" sz="3600" dirty="0"/>
              <a:t>citizen for 3 years </a:t>
            </a:r>
          </a:p>
          <a:p>
            <a:pPr lvl="2"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t>Studying in UK for</a:t>
            </a:r>
            <a:r>
              <a:rPr lang="en-GB" sz="3600" b="1" dirty="0"/>
              <a:t> 3 </a:t>
            </a:r>
            <a:r>
              <a:rPr lang="en-GB" sz="3600" dirty="0"/>
              <a:t>years </a:t>
            </a:r>
          </a:p>
          <a:p>
            <a:pPr lvl="2"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t>Studying in </a:t>
            </a:r>
            <a:r>
              <a:rPr lang="en-GB" sz="3600" b="1" dirty="0"/>
              <a:t>UK </a:t>
            </a:r>
          </a:p>
          <a:p>
            <a:pPr lvl="2"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b="1" dirty="0"/>
              <a:t>First</a:t>
            </a:r>
            <a:r>
              <a:rPr lang="en-GB" sz="3600" dirty="0"/>
              <a:t> Degree </a:t>
            </a:r>
          </a:p>
          <a:p>
            <a:pPr marL="1219200" lvl="2" indent="0" defTabSz="457200">
              <a:lnSpc>
                <a:spcPct val="100000"/>
              </a:lnSpc>
              <a:spcBef>
                <a:spcPts val="2000"/>
              </a:spcBef>
              <a:buSzTx/>
              <a:buNone/>
              <a:defRPr sz="2200" spc="91">
                <a:solidFill>
                  <a:srgbClr val="825C8A"/>
                </a:solidFill>
                <a:latin typeface="Trebuchet MS"/>
                <a:ea typeface="Trebuchet MS"/>
                <a:cs typeface="Trebuchet MS"/>
                <a:sym typeface="Trebuchet MS"/>
              </a:defRPr>
            </a:pPr>
            <a:r>
              <a:rPr lang="en-GB" sz="3600" i="1" dirty="0"/>
              <a:t>(There are some exceptions)</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endParaRPr lang="en-GB" sz="3600" b="1" i="1" dirty="0"/>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b="1" dirty="0"/>
              <a:t>Repayable </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t>Paid </a:t>
            </a:r>
            <a:r>
              <a:rPr lang="en-GB" sz="3600" b="1" dirty="0"/>
              <a:t>directly </a:t>
            </a:r>
            <a:r>
              <a:rPr lang="en-GB" sz="3600" dirty="0"/>
              <a:t>to your university </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b="1" dirty="0"/>
              <a:t>No up-front </a:t>
            </a:r>
            <a:r>
              <a:rPr lang="en-GB" sz="3600" dirty="0"/>
              <a:t>fees </a:t>
            </a:r>
          </a:p>
        </p:txBody>
      </p:sp>
      <p:sp>
        <p:nvSpPr>
          <p:cNvPr id="234" name="Content slide with one image"/>
          <p:cNvSpPr txBox="1">
            <a:spLocks noGrp="1"/>
          </p:cNvSpPr>
          <p:nvPr>
            <p:ph type="body" idx="24"/>
          </p:nvPr>
        </p:nvSpPr>
        <p:spPr>
          <a:xfrm>
            <a:off x="1341279" y="805113"/>
            <a:ext cx="9006551" cy="2558207"/>
          </a:xfrm>
          <a:prstGeom prst="rect">
            <a:avLst/>
          </a:prstGeom>
        </p:spPr>
        <p:txBody>
          <a:bodyPr/>
          <a:lstStyle/>
          <a:p>
            <a:r>
              <a:rPr lang="en-GB" dirty="0"/>
              <a:t>What are Tuition fees?</a:t>
            </a:r>
            <a:endParaRPr dirty="0"/>
          </a:p>
        </p:txBody>
      </p:sp>
    </p:spTree>
    <p:extLst>
      <p:ext uri="{BB962C8B-B14F-4D97-AF65-F5344CB8AC3E}">
        <p14:creationId xmlns:p14="http://schemas.microsoft.com/office/powerpoint/2010/main" val="71461463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7</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1341279" y="4295313"/>
            <a:ext cx="9298114" cy="8130944"/>
          </a:xfrm>
          <a:prstGeom prst="rect">
            <a:avLst/>
          </a:prstGeom>
        </p:spPr>
        <p:txBody>
          <a:bodyPr/>
          <a:lstStyle/>
          <a:p>
            <a:pPr marL="285750" indent="-28575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Lectures, seminars and tutorials</a:t>
            </a:r>
          </a:p>
          <a:p>
            <a:pPr marL="285750" indent="-28575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Compulsory course field trips</a:t>
            </a:r>
          </a:p>
          <a:p>
            <a:pPr marL="285750" indent="-28575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Professional Body Examination Fees</a:t>
            </a:r>
          </a:p>
          <a:p>
            <a:pPr marL="285750" indent="-28575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University support services</a:t>
            </a:r>
          </a:p>
          <a:p>
            <a:pPr marL="285750" indent="-28575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Access to university library</a:t>
            </a:r>
          </a:p>
          <a:p>
            <a:pPr marL="285750" indent="-28575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Access to computer facilities</a:t>
            </a:r>
          </a:p>
          <a:p>
            <a:pPr marL="285750" indent="-285750">
              <a:buFont typeface="Arial" panose="020B0604020202020204" pitchFamily="34" charset="0"/>
              <a:buChar char="•"/>
            </a:pPr>
            <a:r>
              <a:rPr lang="en-GB" sz="3600" dirty="0">
                <a:solidFill>
                  <a:srgbClr val="825C8A"/>
                </a:solidFill>
                <a:latin typeface="Trebuchet MS" panose="020B0603020202020204" pitchFamily="34" charset="0"/>
                <a:ea typeface="Tahoma" panose="020B0604030504040204" pitchFamily="34" charset="0"/>
                <a:cs typeface="Arial" panose="020B0604020202020204" pitchFamily="34" charset="0"/>
              </a:rPr>
              <a:t>Administrative costs</a:t>
            </a:r>
          </a:p>
          <a:p>
            <a:pPr marL="285750" indent="-285750">
              <a:buFont typeface="Arial" panose="020B0604020202020204" pitchFamily="34" charset="0"/>
              <a:buChar char="•"/>
            </a:pPr>
            <a:r>
              <a:rPr lang="en-US" sz="3600" dirty="0">
                <a:solidFill>
                  <a:srgbClr val="825C8A"/>
                </a:solidFill>
                <a:latin typeface="Trebuchet MS" panose="020B0603020202020204" pitchFamily="34" charset="0"/>
                <a:ea typeface="Tahoma" panose="020B0604030504040204" pitchFamily="34" charset="0"/>
                <a:cs typeface="Arial" panose="020B0604020202020204" pitchFamily="34" charset="0"/>
              </a:rPr>
              <a:t>Membership of a students’ union</a:t>
            </a:r>
          </a:p>
        </p:txBody>
      </p:sp>
      <p:sp>
        <p:nvSpPr>
          <p:cNvPr id="234" name="Content slide with one image"/>
          <p:cNvSpPr txBox="1">
            <a:spLocks noGrp="1"/>
          </p:cNvSpPr>
          <p:nvPr>
            <p:ph type="body" idx="24"/>
          </p:nvPr>
        </p:nvSpPr>
        <p:spPr>
          <a:xfrm>
            <a:off x="1341279" y="1595852"/>
            <a:ext cx="9006551" cy="2558207"/>
          </a:xfrm>
          <a:prstGeom prst="rect">
            <a:avLst/>
          </a:prstGeom>
        </p:spPr>
        <p:txBody>
          <a:bodyPr/>
          <a:lstStyle/>
          <a:p>
            <a:r>
              <a:rPr lang="en-GB" dirty="0"/>
              <a:t>What does this cover?</a:t>
            </a:r>
            <a:endParaRPr dirty="0"/>
          </a:p>
        </p:txBody>
      </p:sp>
      <p:pic>
        <p:nvPicPr>
          <p:cNvPr id="8" name="Picture 7">
            <a:extLst>
              <a:ext uri="{FF2B5EF4-FFF2-40B4-BE49-F238E27FC236}">
                <a16:creationId xmlns:a16="http://schemas.microsoft.com/office/drawing/2014/main" id="{1A5A20A2-916B-460D-85BF-A1FD32A4966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60845" y="1877213"/>
            <a:ext cx="11264634" cy="4836200"/>
          </a:xfrm>
          <a:prstGeom prst="rect">
            <a:avLst/>
          </a:prstGeom>
        </p:spPr>
      </p:pic>
      <p:pic>
        <p:nvPicPr>
          <p:cNvPr id="9" name="Picture 8">
            <a:extLst>
              <a:ext uri="{FF2B5EF4-FFF2-40B4-BE49-F238E27FC236}">
                <a16:creationId xmlns:a16="http://schemas.microsoft.com/office/drawing/2014/main" id="{C2E127BB-8990-42CC-B507-C101C5BD79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860845" y="7007885"/>
            <a:ext cx="11309461" cy="4836202"/>
          </a:xfrm>
          <a:prstGeom prst="rect">
            <a:avLst/>
          </a:prstGeom>
        </p:spPr>
      </p:pic>
    </p:spTree>
    <p:extLst>
      <p:ext uri="{BB962C8B-B14F-4D97-AF65-F5344CB8AC3E}">
        <p14:creationId xmlns:p14="http://schemas.microsoft.com/office/powerpoint/2010/main" val="391724492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g7.jpg" descr="Design element" title="Ripple effec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35"/>
            <a:ext cx="24384000" cy="13714930"/>
          </a:xfrm>
          <a:prstGeom prst="rect">
            <a:avLst/>
          </a:prstGeom>
          <a:ln w="12700">
            <a:miter lim="400000"/>
          </a:ln>
        </p:spPr>
      </p:pic>
      <p:sp>
        <p:nvSpPr>
          <p:cNvPr id="206" name="Slide Number"/>
          <p:cNvSpPr txBox="1">
            <a:spLocks noGrp="1"/>
          </p:cNvSpPr>
          <p:nvPr>
            <p:ph type="sldNum" sz="quarter" idx="2"/>
          </p:nvPr>
        </p:nvSpPr>
        <p:spPr>
          <a:xfrm>
            <a:off x="466968" y="12925440"/>
            <a:ext cx="260822" cy="431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FFFFFF"/>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8</a:t>
            </a:fld>
            <a:endParaRPr kumimoji="0" sz="2200" b="0" i="0" u="none" strike="noStrike" kern="0" cap="none" spc="0" normalizeH="0" baseline="0" noProof="0">
              <a:ln>
                <a:noFill/>
              </a:ln>
              <a:solidFill>
                <a:srgbClr val="FFFFFF"/>
              </a:solidFill>
              <a:effectLst/>
              <a:uLnTx/>
              <a:uFillTx/>
              <a:latin typeface="Trebuchet MS"/>
              <a:sym typeface="Trebuchet MS"/>
            </a:endParaRPr>
          </a:p>
        </p:txBody>
      </p:sp>
      <p:sp>
        <p:nvSpPr>
          <p:cNvPr id="209"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a:lnSpc>
                <a:spcPct val="170000"/>
              </a:lnSpc>
              <a:defRPr sz="2200" spc="-44">
                <a:solidFill>
                  <a:srgbClr val="825C8A"/>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825C8A"/>
                </a:solidFill>
                <a:effectLst/>
                <a:uLnTx/>
                <a:uFillTx/>
                <a:latin typeface="Trebuchet MS"/>
                <a:sym typeface="Trebuchet MS"/>
              </a:rPr>
              <a:t>Expand your Opportunities with Edge Hill</a:t>
            </a:r>
          </a:p>
        </p:txBody>
      </p:sp>
      <p:sp>
        <p:nvSpPr>
          <p:cNvPr id="208" name="Section…"/>
          <p:cNvSpPr txBox="1">
            <a:spLocks noGrp="1"/>
          </p:cNvSpPr>
          <p:nvPr>
            <p:ph type="body" idx="22"/>
          </p:nvPr>
        </p:nvSpPr>
        <p:spPr>
          <a:xfrm>
            <a:off x="1075765" y="4056777"/>
            <a:ext cx="8803341" cy="4907981"/>
          </a:xfrm>
          <a:prstGeom prst="rect">
            <a:avLst/>
          </a:prstGeom>
        </p:spPr>
        <p:txBody>
          <a:body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rPr lang="en-GB" dirty="0"/>
              <a:t>Maintenance Loan</a:t>
            </a:r>
            <a:endParaRPr dirty="0"/>
          </a:p>
        </p:txBody>
      </p:sp>
      <p:pic>
        <p:nvPicPr>
          <p:cNvPr id="2050" name="Picture 2" descr="General Catalyst Ripples V1">
            <a:extLst>
              <a:ext uri="{FF2B5EF4-FFF2-40B4-BE49-F238E27FC236}">
                <a16:creationId xmlns:a16="http://schemas.microsoft.com/office/drawing/2014/main" id="{52CB579A-E12B-4B4D-B6CB-B4FFE4C8E8A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370663" y="1877214"/>
            <a:ext cx="12100348" cy="996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425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g9.jpg" descr="Design element" title="Ripp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4384000" cy="13714930"/>
          </a:xfrm>
          <a:prstGeom prst="rect">
            <a:avLst/>
          </a:prstGeom>
          <a:ln w="12700">
            <a:miter lim="400000"/>
          </a:ln>
        </p:spPr>
      </p:pic>
      <p:sp>
        <p:nvSpPr>
          <p:cNvPr id="2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584200" rtl="0" eaLnBrk="1" fontAlgn="auto" latinLnBrk="0" hangingPunct="0">
              <a:lnSpc>
                <a:spcPct val="100000"/>
              </a:lnSpc>
              <a:spcBef>
                <a:spcPts val="0"/>
              </a:spcBef>
              <a:spcAft>
                <a:spcPts val="0"/>
              </a:spcAft>
              <a:buClrTx/>
              <a:buSzTx/>
              <a:buFontTx/>
              <a:buNone/>
              <a:tabLst/>
              <a:defRPr/>
            </a:pPr>
            <a:fld id="{86CB4B4D-7CA3-9044-876B-883B54F8677D}" type="slidenum">
              <a:rPr kumimoji="0" sz="2200" b="0" i="0" u="none" strike="noStrike" kern="0" cap="none" spc="0" normalizeH="0" baseline="0" noProof="0">
                <a:ln>
                  <a:noFill/>
                </a:ln>
                <a:solidFill>
                  <a:srgbClr val="825C8A"/>
                </a:solidFill>
                <a:effectLst/>
                <a:uLnTx/>
                <a:uFillTx/>
                <a:latin typeface="Trebuchet MS"/>
                <a:sym typeface="Trebuchet MS"/>
              </a:rPr>
              <a:pPr marL="0" marR="0" lvl="0" indent="0" algn="l" defTabSz="584200" rtl="0" eaLnBrk="1" fontAlgn="auto" latinLnBrk="0" hangingPunct="0">
                <a:lnSpc>
                  <a:spcPct val="100000"/>
                </a:lnSpc>
                <a:spcBef>
                  <a:spcPts val="0"/>
                </a:spcBef>
                <a:spcAft>
                  <a:spcPts val="0"/>
                </a:spcAft>
                <a:buClrTx/>
                <a:buSzTx/>
                <a:buFontTx/>
                <a:buNone/>
                <a:tabLst/>
                <a:defRPr/>
              </a:pPr>
              <a:t>9</a:t>
            </a:fld>
            <a:endParaRPr kumimoji="0" sz="2200" b="0" i="0" u="none" strike="noStrike" kern="0" cap="none" spc="0" normalizeH="0" baseline="0" noProof="0">
              <a:ln>
                <a:noFill/>
              </a:ln>
              <a:solidFill>
                <a:srgbClr val="825C8A"/>
              </a:solidFill>
              <a:effectLst/>
              <a:uLnTx/>
              <a:uFillTx/>
              <a:latin typeface="Trebuchet MS"/>
              <a:sym typeface="Trebuchet MS"/>
            </a:endParaRPr>
          </a:p>
        </p:txBody>
      </p:sp>
      <p:sp>
        <p:nvSpPr>
          <p:cNvPr id="233" name="Expand your Opportunities with Edge Hill"/>
          <p:cNvSpPr txBox="1"/>
          <p:nvPr/>
        </p:nvSpPr>
        <p:spPr>
          <a:xfrm>
            <a:off x="18254814" y="12919382"/>
            <a:ext cx="6218840" cy="8066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a:lnSpc>
                <a:spcPct val="170000"/>
              </a:lnSpc>
              <a:defRPr sz="2200" spc="-44">
                <a:solidFill>
                  <a:srgbClr val="FFFFFF"/>
                </a:solidFill>
                <a:latin typeface="Trebuchet MS"/>
                <a:ea typeface="Trebuchet MS"/>
                <a:cs typeface="Trebuchet MS"/>
                <a:sym typeface="Trebuchet MS"/>
              </a:defRPr>
            </a:lvl1pPr>
          </a:lstStyle>
          <a:p>
            <a:pPr marL="0" marR="0" lvl="0" indent="0" algn="l" defTabSz="2438338" rtl="0" eaLnBrk="1" fontAlgn="auto" latinLnBrk="0" hangingPunct="0">
              <a:lnSpc>
                <a:spcPct val="170000"/>
              </a:lnSpc>
              <a:spcBef>
                <a:spcPts val="0"/>
              </a:spcBef>
              <a:spcAft>
                <a:spcPts val="0"/>
              </a:spcAft>
              <a:buClrTx/>
              <a:buSzTx/>
              <a:buFontTx/>
              <a:buNone/>
              <a:tabLst/>
              <a:defRPr/>
            </a:pPr>
            <a:r>
              <a:rPr kumimoji="0" sz="2200" b="0" i="0" u="none" strike="noStrike" kern="0" cap="none" spc="-44" normalizeH="0" baseline="0" noProof="0">
                <a:ln>
                  <a:noFill/>
                </a:ln>
                <a:solidFill>
                  <a:srgbClr val="FFFFFF"/>
                </a:solidFill>
                <a:effectLst/>
                <a:uLnTx/>
                <a:uFillTx/>
                <a:latin typeface="Trebuchet MS"/>
                <a:sym typeface="Trebuchet MS"/>
              </a:rPr>
              <a:t>Expand your Opportunities with Edge Hill</a:t>
            </a:r>
          </a:p>
        </p:txBody>
      </p:sp>
      <p:sp>
        <p:nvSpPr>
          <p:cNvPr id="230" name="Ceaque optus sitium rehendi tiscipi distoribus pa commodi pitatistio dolorpo rporro qui doluptat res nulpariates mi, as alibus at. Natatqui quodis essit que aut quate delibus alisInistior sita et veniet verio quae.…"/>
          <p:cNvSpPr txBox="1">
            <a:spLocks noGrp="1"/>
          </p:cNvSpPr>
          <p:nvPr>
            <p:ph type="body" idx="21"/>
          </p:nvPr>
        </p:nvSpPr>
        <p:spPr>
          <a:xfrm>
            <a:off x="1841588" y="4190169"/>
            <a:ext cx="8539541" cy="7735451"/>
          </a:xfrm>
          <a:prstGeom prst="rect">
            <a:avLst/>
          </a:prstGeom>
        </p:spPr>
        <p:txBody>
          <a:bodyPr/>
          <a:lstStyle/>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solidFill>
                  <a:srgbClr val="825C8A"/>
                </a:solidFill>
              </a:rPr>
              <a:t>Covers cost of </a:t>
            </a:r>
            <a:r>
              <a:rPr lang="en-GB" sz="3600" b="1" dirty="0">
                <a:solidFill>
                  <a:srgbClr val="825C8A"/>
                </a:solidFill>
              </a:rPr>
              <a:t>day to day </a:t>
            </a:r>
            <a:r>
              <a:rPr lang="en-GB" sz="3600" dirty="0">
                <a:solidFill>
                  <a:srgbClr val="825C8A"/>
                </a:solidFill>
              </a:rPr>
              <a:t>living </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solidFill>
                  <a:srgbClr val="825C8A"/>
                </a:solidFill>
              </a:rPr>
              <a:t>Part </a:t>
            </a:r>
            <a:r>
              <a:rPr lang="en-GB" sz="3600" b="1" dirty="0">
                <a:solidFill>
                  <a:srgbClr val="825C8A"/>
                </a:solidFill>
              </a:rPr>
              <a:t>non-means</a:t>
            </a:r>
            <a:r>
              <a:rPr lang="en-GB" sz="3600" dirty="0">
                <a:solidFill>
                  <a:srgbClr val="825C8A"/>
                </a:solidFill>
              </a:rPr>
              <a:t> tested, part</a:t>
            </a:r>
            <a:r>
              <a:rPr lang="en-GB" sz="3600" b="1" dirty="0">
                <a:solidFill>
                  <a:srgbClr val="825C8A"/>
                </a:solidFill>
              </a:rPr>
              <a:t> means</a:t>
            </a:r>
            <a:r>
              <a:rPr lang="en-GB" sz="3600" dirty="0">
                <a:solidFill>
                  <a:srgbClr val="825C8A"/>
                </a:solidFill>
              </a:rPr>
              <a:t>-tested</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solidFill>
                  <a:srgbClr val="825C8A"/>
                </a:solidFill>
              </a:rPr>
              <a:t>Means tested linked to </a:t>
            </a:r>
            <a:r>
              <a:rPr lang="en-GB" sz="3600" b="1" dirty="0">
                <a:solidFill>
                  <a:srgbClr val="825C8A"/>
                </a:solidFill>
              </a:rPr>
              <a:t>household income </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endParaRPr lang="en-GB" sz="3600" b="1" dirty="0">
              <a:solidFill>
                <a:srgbClr val="825C8A"/>
              </a:solidFill>
            </a:endParaRP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b="1" dirty="0">
                <a:solidFill>
                  <a:srgbClr val="825C8A"/>
                </a:solidFill>
              </a:rPr>
              <a:t>Repayable </a:t>
            </a: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endParaRPr lang="en-GB" sz="3600" b="1" dirty="0">
              <a:solidFill>
                <a:srgbClr val="825C8A"/>
              </a:solidFill>
            </a:endParaRPr>
          </a:p>
          <a:p>
            <a:pPr defTabSz="457200">
              <a:lnSpc>
                <a:spcPct val="100000"/>
              </a:lnSpc>
              <a:spcBef>
                <a:spcPts val="2000"/>
              </a:spcBef>
              <a:buSzTx/>
              <a:defRPr sz="2200" spc="91">
                <a:solidFill>
                  <a:srgbClr val="825C8A"/>
                </a:solidFill>
                <a:latin typeface="Trebuchet MS"/>
                <a:ea typeface="Trebuchet MS"/>
                <a:cs typeface="Trebuchet MS"/>
                <a:sym typeface="Trebuchet MS"/>
              </a:defRPr>
            </a:pPr>
            <a:r>
              <a:rPr lang="en-GB" sz="3600" dirty="0">
                <a:solidFill>
                  <a:srgbClr val="825C8A"/>
                </a:solidFill>
              </a:rPr>
              <a:t>Transferred to your account in</a:t>
            </a:r>
            <a:r>
              <a:rPr lang="en-GB" sz="3600" b="1" dirty="0">
                <a:solidFill>
                  <a:srgbClr val="825C8A"/>
                </a:solidFill>
              </a:rPr>
              <a:t> three</a:t>
            </a:r>
            <a:r>
              <a:rPr lang="en-GB" sz="3600" dirty="0">
                <a:solidFill>
                  <a:srgbClr val="825C8A"/>
                </a:solidFill>
              </a:rPr>
              <a:t> termly instalments – </a:t>
            </a:r>
            <a:r>
              <a:rPr lang="en-GB" sz="3600" b="1" dirty="0">
                <a:solidFill>
                  <a:srgbClr val="825C8A"/>
                </a:solidFill>
              </a:rPr>
              <a:t>September, January, April </a:t>
            </a:r>
          </a:p>
        </p:txBody>
      </p:sp>
      <p:sp>
        <p:nvSpPr>
          <p:cNvPr id="234" name="Content slide with one image"/>
          <p:cNvSpPr txBox="1">
            <a:spLocks noGrp="1"/>
          </p:cNvSpPr>
          <p:nvPr>
            <p:ph type="body" idx="24"/>
          </p:nvPr>
        </p:nvSpPr>
        <p:spPr>
          <a:xfrm>
            <a:off x="1841588" y="1285544"/>
            <a:ext cx="9006551" cy="2558207"/>
          </a:xfrm>
          <a:prstGeom prst="rect">
            <a:avLst/>
          </a:prstGeom>
        </p:spPr>
        <p:txBody>
          <a:bodyPr/>
          <a:lstStyle/>
          <a:p>
            <a:r>
              <a:rPr lang="en-GB" dirty="0"/>
              <a:t>Maintenance Loan</a:t>
            </a:r>
            <a:endParaRPr dirty="0"/>
          </a:p>
        </p:txBody>
      </p:sp>
      <p:pic>
        <p:nvPicPr>
          <p:cNvPr id="10" name="Picture 9" descr="Image of two female students and one male student inside a university building ">
            <a:extLst>
              <a:ext uri="{FF2B5EF4-FFF2-40B4-BE49-F238E27FC236}">
                <a16:creationId xmlns:a16="http://schemas.microsoft.com/office/drawing/2014/main" id="{C9A27B95-478A-4CD8-855A-76C866E98A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581"/>
          <a:stretch/>
        </p:blipFill>
        <p:spPr>
          <a:xfrm>
            <a:off x="10860845" y="2078783"/>
            <a:ext cx="11681567" cy="9085927"/>
          </a:xfrm>
          <a:prstGeom prst="rect">
            <a:avLst/>
          </a:prstGeom>
        </p:spPr>
      </p:pic>
    </p:spTree>
    <p:extLst>
      <p:ext uri="{BB962C8B-B14F-4D97-AF65-F5344CB8AC3E}">
        <p14:creationId xmlns:p14="http://schemas.microsoft.com/office/powerpoint/2010/main" val="254548760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21_BasicWhite">
  <a:themeElements>
    <a:clrScheme name="21_BasicWhite">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906</TotalTime>
  <Words>1366</Words>
  <Application>Microsoft Office PowerPoint</Application>
  <PresentationFormat>Custom</PresentationFormat>
  <Paragraphs>333</Paragraphs>
  <Slides>27</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Calibri</vt:lpstr>
      <vt:lpstr>Calibri Light</vt:lpstr>
      <vt:lpstr>Gibson Book</vt:lpstr>
      <vt:lpstr>Helvetica Neue</vt:lpstr>
      <vt:lpstr>Tahoma</vt:lpstr>
      <vt:lpstr>Trebuchet MS</vt:lpstr>
      <vt:lpstr>21_BasicWhite</vt:lpstr>
      <vt:lpstr>Office Theme</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Mullen</dc:creator>
  <cp:lastModifiedBy>Jonathan Howard</cp:lastModifiedBy>
  <cp:revision>63</cp:revision>
  <dcterms:modified xsi:type="dcterms:W3CDTF">2022-06-30T07:38:38Z</dcterms:modified>
</cp:coreProperties>
</file>