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7" r:id="rId4"/>
    <p:sldId id="268" r:id="rId5"/>
    <p:sldId id="274" r:id="rId6"/>
    <p:sldId id="277" r:id="rId7"/>
    <p:sldId id="275" r:id="rId8"/>
    <p:sldId id="273"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FF"/>
    <a:srgbClr val="73FA41"/>
    <a:srgbClr val="FEFDCA"/>
    <a:srgbClr val="F4FFA2"/>
    <a:srgbClr val="FFFD78"/>
    <a:srgbClr val="00FA00"/>
    <a:srgbClr val="36D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77838" autoAdjust="0"/>
  </p:normalViewPr>
  <p:slideViewPr>
    <p:cSldViewPr snapToGrid="0">
      <p:cViewPr varScale="1">
        <p:scale>
          <a:sx n="89" d="100"/>
          <a:sy n="89" d="100"/>
        </p:scale>
        <p:origin x="12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64C3E-4972-6944-900C-9E6FA7377293}"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33B44-A3A3-7D4D-A0F6-EF7CFCC28430}" type="slidenum">
              <a:rPr lang="en-US" smtClean="0"/>
              <a:t>‹#›</a:t>
            </a:fld>
            <a:endParaRPr lang="en-US"/>
          </a:p>
        </p:txBody>
      </p:sp>
    </p:spTree>
    <p:extLst>
      <p:ext uri="{BB962C8B-B14F-4D97-AF65-F5344CB8AC3E}">
        <p14:creationId xmlns:p14="http://schemas.microsoft.com/office/powerpoint/2010/main" val="151185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33B44-A3A3-7D4D-A0F6-EF7CFCC28430}" type="slidenum">
              <a:rPr lang="en-US" smtClean="0"/>
              <a:t>8</a:t>
            </a:fld>
            <a:endParaRPr lang="en-US"/>
          </a:p>
        </p:txBody>
      </p:sp>
    </p:spTree>
    <p:extLst>
      <p:ext uri="{BB962C8B-B14F-4D97-AF65-F5344CB8AC3E}">
        <p14:creationId xmlns:p14="http://schemas.microsoft.com/office/powerpoint/2010/main" val="409208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d Now">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33757" y="217191"/>
            <a:ext cx="3108767" cy="365125"/>
          </a:xfrm>
          <a:prstGeom prst="rect">
            <a:avLst/>
          </a:prstGeom>
        </p:spPr>
        <p:txBody>
          <a:bodyPr/>
          <a:lstStyle>
            <a:lvl1pPr algn="r">
              <a:defRPr sz="2400">
                <a:solidFill>
                  <a:schemeClr val="tx1"/>
                </a:solidFill>
                <a:latin typeface="Century Gothic" panose="020B0502020202020204" pitchFamily="34" charset="0"/>
              </a:defRPr>
            </a:lvl1pPr>
          </a:lstStyle>
          <a:p>
            <a:fld id="{6EC42101-7142-4B67-ABC0-FA0A03985291}" type="datetime3">
              <a:rPr lang="en-US" smtClean="0"/>
              <a:pPr/>
              <a:t>26 March 2020</a:t>
            </a:fld>
            <a:endParaRPr lang="en-GB" dirty="0"/>
          </a:p>
        </p:txBody>
      </p:sp>
      <p:sp>
        <p:nvSpPr>
          <p:cNvPr id="8" name="Rectangle 7"/>
          <p:cNvSpPr/>
          <p:nvPr userDrawn="1"/>
        </p:nvSpPr>
        <p:spPr>
          <a:xfrm>
            <a:off x="180728" y="719836"/>
            <a:ext cx="2742086" cy="660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600" b="1" i="0" dirty="0">
                <a:latin typeface="Century Gothic" panose="020B0502020202020204" pitchFamily="34" charset="0"/>
              </a:rPr>
              <a:t>READ NOW:</a:t>
            </a:r>
          </a:p>
        </p:txBody>
      </p:sp>
      <p:sp>
        <p:nvSpPr>
          <p:cNvPr id="9" name="Content Placeholder 2"/>
          <p:cNvSpPr>
            <a:spLocks noGrp="1"/>
          </p:cNvSpPr>
          <p:nvPr>
            <p:ph idx="1" hasCustomPrompt="1"/>
          </p:nvPr>
        </p:nvSpPr>
        <p:spPr>
          <a:xfrm>
            <a:off x="180728" y="1380282"/>
            <a:ext cx="11761796" cy="2142336"/>
          </a:xfrm>
          <a:solidFill>
            <a:schemeClr val="accent1">
              <a:lumMod val="20000"/>
              <a:lumOff val="80000"/>
            </a:schemeClr>
          </a:solidFill>
        </p:spPr>
        <p:txBody>
          <a:bodyPr>
            <a:no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a:t>Add instructions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2"/>
          <p:cNvSpPr>
            <a:spLocks noGrp="1"/>
          </p:cNvSpPr>
          <p:nvPr>
            <p:ph type="body" sz="quarter" idx="11" hasCustomPrompt="1"/>
          </p:nvPr>
        </p:nvSpPr>
        <p:spPr>
          <a:xfrm>
            <a:off x="180728" y="217191"/>
            <a:ext cx="9083624" cy="502645"/>
          </a:xfrm>
        </p:spPr>
        <p:txBody>
          <a:bodyPr/>
          <a:lstStyle>
            <a:lvl1pPr marL="0" indent="0" algn="l">
              <a:buNone/>
              <a:defRPr sz="2400" b="1" u="sng" baseline="0">
                <a:latin typeface="Century Gothic" panose="020B0502020202020204" pitchFamily="34" charset="0"/>
              </a:defRPr>
            </a:lvl1pPr>
            <a:lvl2pPr algn="l">
              <a:defRPr u="sng"/>
            </a:lvl2pPr>
            <a:lvl3pPr algn="l">
              <a:defRPr u="sng"/>
            </a:lvl3pPr>
            <a:lvl4pPr algn="l">
              <a:defRPr u="sng"/>
            </a:lvl4pPr>
            <a:lvl5pPr algn="l">
              <a:defRPr u="sng"/>
            </a:lvl5pPr>
          </a:lstStyle>
          <a:p>
            <a:pPr lvl="0"/>
            <a:r>
              <a:rPr lang="en-GB" dirty="0"/>
              <a:t>Lesson title goes here</a:t>
            </a:r>
            <a:endParaRPr lang="en-US" dirty="0"/>
          </a:p>
        </p:txBody>
      </p:sp>
    </p:spTree>
    <p:extLst>
      <p:ext uri="{BB962C8B-B14F-4D97-AF65-F5344CB8AC3E}">
        <p14:creationId xmlns:p14="http://schemas.microsoft.com/office/powerpoint/2010/main" val="347014258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ntions / Success criteria / Challenge Question">
    <p:spTree>
      <p:nvGrpSpPr>
        <p:cNvPr id="1" name=""/>
        <p:cNvGrpSpPr/>
        <p:nvPr/>
      </p:nvGrpSpPr>
      <p:grpSpPr>
        <a:xfrm>
          <a:off x="0" y="0"/>
          <a:ext cx="0" cy="0"/>
          <a:chOff x="0" y="0"/>
          <a:chExt cx="0" cy="0"/>
        </a:xfrm>
      </p:grpSpPr>
      <p:sp>
        <p:nvSpPr>
          <p:cNvPr id="17" name="Cloud Callout 16">
            <a:extLst>
              <a:ext uri="{FF2B5EF4-FFF2-40B4-BE49-F238E27FC236}">
                <a16:creationId xmlns:a16="http://schemas.microsoft.com/office/drawing/2014/main" id="{5D737FED-672D-F248-BACD-5D0BEE513C60}"/>
              </a:ext>
            </a:extLst>
          </p:cNvPr>
          <p:cNvSpPr/>
          <p:nvPr userDrawn="1"/>
        </p:nvSpPr>
        <p:spPr>
          <a:xfrm rot="382695">
            <a:off x="527473" y="803073"/>
            <a:ext cx="4772025" cy="3200400"/>
          </a:xfrm>
          <a:prstGeom prst="cloudCallout">
            <a:avLst>
              <a:gd name="adj1" fmla="val -25060"/>
              <a:gd name="adj2" fmla="val 74435"/>
            </a:avLst>
          </a:prstGeom>
          <a:solidFill>
            <a:srgbClr val="73F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D34DF1E-9B27-F04A-B57B-1D2CA8E5CBAA}"/>
              </a:ext>
            </a:extLst>
          </p:cNvPr>
          <p:cNvSpPr>
            <a:spLocks noGrp="1"/>
          </p:cNvSpPr>
          <p:nvPr>
            <p:ph idx="11"/>
          </p:nvPr>
        </p:nvSpPr>
        <p:spPr>
          <a:xfrm>
            <a:off x="5572498" y="988810"/>
            <a:ext cx="6136877" cy="2297316"/>
          </a:xfrm>
          <a:solidFill>
            <a:srgbClr val="FFFF00"/>
          </a:solidFill>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a:extLst>
              <a:ext uri="{FF2B5EF4-FFF2-40B4-BE49-F238E27FC236}">
                <a16:creationId xmlns:a16="http://schemas.microsoft.com/office/drawing/2014/main" id="{55D9FC08-038A-8E4B-9C22-9831CA1433F8}"/>
              </a:ext>
            </a:extLst>
          </p:cNvPr>
          <p:cNvSpPr/>
          <p:nvPr userDrawn="1"/>
        </p:nvSpPr>
        <p:spPr>
          <a:xfrm>
            <a:off x="5500489" y="342479"/>
            <a:ext cx="3063659" cy="523220"/>
          </a:xfrm>
          <a:prstGeom prst="rect">
            <a:avLst/>
          </a:prstGeom>
        </p:spPr>
        <p:txBody>
          <a:bodyPr wrap="none">
            <a:spAutoFit/>
          </a:bodyPr>
          <a:lstStyle/>
          <a:p>
            <a:r>
              <a:rPr kumimoji="0" lang="en-US" sz="2800" b="1" i="0" u="sng" strike="noStrike" kern="1200" cap="none" spc="0" normalizeH="0" baseline="0" noProof="0" dirty="0">
                <a:ln>
                  <a:noFill/>
                </a:ln>
                <a:solidFill>
                  <a:prstClr val="black"/>
                </a:solidFill>
                <a:effectLst/>
                <a:uLnTx/>
                <a:uFillTx/>
                <a:latin typeface="+mn-lt"/>
                <a:ea typeface="+mn-ea"/>
                <a:cs typeface="+mn-cs"/>
              </a:rPr>
              <a:t>Success criteria:</a:t>
            </a:r>
            <a:endParaRPr lang="en-GB" sz="1400" dirty="0"/>
          </a:p>
        </p:txBody>
      </p:sp>
      <p:sp>
        <p:nvSpPr>
          <p:cNvPr id="14" name="Rectangle 13">
            <a:extLst>
              <a:ext uri="{FF2B5EF4-FFF2-40B4-BE49-F238E27FC236}">
                <a16:creationId xmlns:a16="http://schemas.microsoft.com/office/drawing/2014/main" id="{ED3EC238-E08A-F745-B659-BD1EC9BACA7D}"/>
              </a:ext>
            </a:extLst>
          </p:cNvPr>
          <p:cNvSpPr/>
          <p:nvPr userDrawn="1"/>
        </p:nvSpPr>
        <p:spPr>
          <a:xfrm>
            <a:off x="326482" y="342479"/>
            <a:ext cx="3680816" cy="523220"/>
          </a:xfrm>
          <a:prstGeom prst="rect">
            <a:avLst/>
          </a:prstGeom>
        </p:spPr>
        <p:txBody>
          <a:bodyPr wrap="none">
            <a:spAutoFit/>
          </a:bodyPr>
          <a:lstStyle/>
          <a:p>
            <a:r>
              <a:rPr kumimoji="0" lang="en-US" sz="2800" b="1" i="0" u="sng" strike="noStrike" kern="1200" cap="none" spc="0" normalizeH="0" baseline="0" noProof="0" dirty="0">
                <a:ln>
                  <a:noFill/>
                </a:ln>
                <a:solidFill>
                  <a:prstClr val="black"/>
                </a:solidFill>
                <a:effectLst/>
                <a:uLnTx/>
                <a:uFillTx/>
                <a:latin typeface="+mn-lt"/>
                <a:ea typeface="+mn-ea"/>
                <a:cs typeface="+mn-cs"/>
              </a:rPr>
              <a:t>Challenge Question:</a:t>
            </a:r>
            <a:endParaRPr lang="en-GB" sz="1400" dirty="0"/>
          </a:p>
        </p:txBody>
      </p:sp>
      <p:sp>
        <p:nvSpPr>
          <p:cNvPr id="16" name="Text Placeholder 15">
            <a:extLst>
              <a:ext uri="{FF2B5EF4-FFF2-40B4-BE49-F238E27FC236}">
                <a16:creationId xmlns:a16="http://schemas.microsoft.com/office/drawing/2014/main" id="{F47670E2-D32E-BB43-8AFB-FE53AF1E0A0E}"/>
              </a:ext>
            </a:extLst>
          </p:cNvPr>
          <p:cNvSpPr>
            <a:spLocks noGrp="1"/>
          </p:cNvSpPr>
          <p:nvPr>
            <p:ph type="body" sz="quarter" idx="12"/>
          </p:nvPr>
        </p:nvSpPr>
        <p:spPr>
          <a:xfrm>
            <a:off x="1048969" y="1369100"/>
            <a:ext cx="3757612" cy="2200397"/>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2820679"/>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lent work">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5360" y="1142648"/>
            <a:ext cx="11049563" cy="5359752"/>
          </a:xfrm>
          <a:solidFill>
            <a:schemeClr val="accent1">
              <a:lumMod val="20000"/>
              <a:lumOff val="80000"/>
            </a:schemeClr>
          </a:solidFill>
        </p:spPr>
        <p:txBody>
          <a:bodyPr>
            <a:noAutofit/>
          </a:bodyPr>
          <a:lstStyle>
            <a:lvl1pPr>
              <a:defRPr sz="2800"/>
            </a:lvl1pPr>
            <a:lvl2pPr>
              <a:defRPr sz="2400"/>
            </a:lvl2pPr>
            <a:lvl3pPr>
              <a:defRPr sz="2000"/>
            </a:lvl3pPr>
            <a:lvl4pPr>
              <a:defRPr sz="1800"/>
            </a:lvl4pPr>
            <a:lvl5pPr>
              <a:defRPr sz="1800"/>
            </a:lvl5pPr>
          </a:lstStyle>
          <a:p>
            <a:pPr lvl="0"/>
            <a:r>
              <a:rPr lang="en-US" dirty="0"/>
              <a:t>Add instructions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a:xfrm>
            <a:off x="263352" y="312599"/>
            <a:ext cx="10972800" cy="706090"/>
          </a:xfrm>
        </p:spPr>
        <p:txBody>
          <a:bodyPr>
            <a:normAutofit/>
          </a:bodyPr>
          <a:lstStyle>
            <a:lvl1pPr algn="l">
              <a:defRPr sz="3600" b="1" u="sng"/>
            </a:lvl1pPr>
          </a:lstStyle>
          <a:p>
            <a:r>
              <a:rPr lang="en-US" dirty="0"/>
              <a:t>Click to edit Master title style</a:t>
            </a:r>
            <a:endParaRPr lang="en-GB" dirty="0"/>
          </a:p>
        </p:txBody>
      </p:sp>
    </p:spTree>
    <p:extLst>
      <p:ext uri="{BB962C8B-B14F-4D97-AF65-F5344CB8AC3E}">
        <p14:creationId xmlns:p14="http://schemas.microsoft.com/office/powerpoint/2010/main" val="360898432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ired work">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5360" y="1142648"/>
            <a:ext cx="11049563" cy="5359752"/>
          </a:xfrm>
          <a:solidFill>
            <a:schemeClr val="accent1">
              <a:lumMod val="20000"/>
              <a:lumOff val="80000"/>
            </a:schemeClr>
          </a:solidFill>
        </p:spPr>
        <p:txBody>
          <a:bodyPr>
            <a:noAutofit/>
          </a:bodyPr>
          <a:lstStyle>
            <a:lvl1pPr>
              <a:defRPr sz="2800"/>
            </a:lvl1pPr>
            <a:lvl2pPr>
              <a:defRPr sz="2400"/>
            </a:lvl2pPr>
            <a:lvl3pPr>
              <a:defRPr sz="2000"/>
            </a:lvl3pPr>
            <a:lvl4pPr>
              <a:defRPr sz="1800"/>
            </a:lvl4pPr>
            <a:lvl5pPr>
              <a:defRPr sz="1800"/>
            </a:lvl5pPr>
          </a:lstStyle>
          <a:p>
            <a:pPr lvl="0"/>
            <a:r>
              <a:rPr lang="en-US" dirty="0"/>
              <a:t>Add instructions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a:xfrm>
            <a:off x="263352" y="312599"/>
            <a:ext cx="10972800" cy="706090"/>
          </a:xfrm>
        </p:spPr>
        <p:txBody>
          <a:bodyPr>
            <a:normAutofit/>
          </a:bodyPr>
          <a:lstStyle>
            <a:lvl1pPr algn="l">
              <a:defRPr sz="3600" b="1" u="sng"/>
            </a:lvl1pPr>
          </a:lstStyle>
          <a:p>
            <a:r>
              <a:rPr lang="en-US" dirty="0"/>
              <a:t>Click to edit Master title style</a:t>
            </a:r>
            <a:endParaRPr lang="en-GB" dirty="0"/>
          </a:p>
        </p:txBody>
      </p:sp>
    </p:spTree>
    <p:extLst>
      <p:ext uri="{BB962C8B-B14F-4D97-AF65-F5344CB8AC3E}">
        <p14:creationId xmlns:p14="http://schemas.microsoft.com/office/powerpoint/2010/main" val="299960036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5360" y="1142648"/>
            <a:ext cx="11049563" cy="5359752"/>
          </a:xfrm>
          <a:solidFill>
            <a:schemeClr val="accent1">
              <a:lumMod val="20000"/>
              <a:lumOff val="80000"/>
            </a:schemeClr>
          </a:solidFill>
        </p:spPr>
        <p:txBody>
          <a:bodyPr>
            <a:noAutofit/>
          </a:bodyPr>
          <a:lstStyle>
            <a:lvl1pPr>
              <a:defRPr sz="2800"/>
            </a:lvl1pPr>
            <a:lvl2pPr>
              <a:defRPr sz="2400"/>
            </a:lvl2pPr>
            <a:lvl3pPr>
              <a:defRPr sz="2000"/>
            </a:lvl3pPr>
            <a:lvl4pPr>
              <a:defRPr sz="1800"/>
            </a:lvl4pPr>
            <a:lvl5pPr>
              <a:defRPr sz="1800"/>
            </a:lvl5pPr>
          </a:lstStyle>
          <a:p>
            <a:pPr lvl="0"/>
            <a:r>
              <a:rPr lang="en-US" dirty="0"/>
              <a:t>Add instructions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a:xfrm>
            <a:off x="263352" y="312599"/>
            <a:ext cx="10972800" cy="706090"/>
          </a:xfrm>
        </p:spPr>
        <p:txBody>
          <a:bodyPr>
            <a:normAutofit/>
          </a:bodyPr>
          <a:lstStyle>
            <a:lvl1pPr algn="l">
              <a:defRPr sz="3600" b="1" u="sng"/>
            </a:lvl1pPr>
          </a:lstStyle>
          <a:p>
            <a:r>
              <a:rPr lang="en-US" dirty="0"/>
              <a:t>Click to edit Master title style</a:t>
            </a:r>
            <a:endParaRPr lang="en-GB" dirty="0"/>
          </a:p>
        </p:txBody>
      </p:sp>
    </p:spTree>
    <p:extLst>
      <p:ext uri="{BB962C8B-B14F-4D97-AF65-F5344CB8AC3E}">
        <p14:creationId xmlns:p14="http://schemas.microsoft.com/office/powerpoint/2010/main" val="237674309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E6DC-95F5-3240-B2A7-1F54CDE9DD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32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DCA"/>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E3A4D-A722-DC44-8D42-9A7DC42F7353}"/>
              </a:ext>
            </a:extLst>
          </p:cNvPr>
          <p:cNvSpPr/>
          <p:nvPr userDrawn="1"/>
        </p:nvSpPr>
        <p:spPr>
          <a:xfrm>
            <a:off x="2" y="-9027"/>
            <a:ext cx="12191998" cy="6867027"/>
          </a:xfrm>
          <a:prstGeom prst="rect">
            <a:avLst/>
          </a:prstGeom>
          <a:solidFill>
            <a:schemeClr val="accent1">
              <a:lumMod val="60000"/>
              <a:lumOff val="40000"/>
            </a:schemeClr>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a:extLst>
              <a:ext uri="{FF2B5EF4-FFF2-40B4-BE49-F238E27FC236}">
                <a16:creationId xmlns:a16="http://schemas.microsoft.com/office/drawing/2014/main" id="{6B66374D-74ED-BD44-988A-11C05B9AB1D6}"/>
              </a:ext>
            </a:extLst>
          </p:cNvPr>
          <p:cNvSpPr/>
          <p:nvPr userDrawn="1"/>
        </p:nvSpPr>
        <p:spPr>
          <a:xfrm>
            <a:off x="92535" y="62472"/>
            <a:ext cx="11993447" cy="6724027"/>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pic>
        <p:nvPicPr>
          <p:cNvPr id="7" name="Picture 3">
            <a:extLst>
              <a:ext uri="{FF2B5EF4-FFF2-40B4-BE49-F238E27FC236}">
                <a16:creationId xmlns:a16="http://schemas.microsoft.com/office/drawing/2014/main" id="{380312E7-69C7-634D-8B5E-78C262B149A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69652" y="6205569"/>
            <a:ext cx="1622020" cy="49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14ED80C6-B071-334C-BD1E-B133A812D57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363199" y="6197663"/>
            <a:ext cx="1622020" cy="49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0281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8" r:id="rId4"/>
    <p:sldLayoutId id="2147483669" r:id="rId5"/>
    <p:sldLayoutId id="2147483670" r:id="rId6"/>
  </p:sldLayoutIdLst>
  <p:txStyles>
    <p:titleStyle>
      <a:lvl1pPr algn="ctr" defTabSz="914400" rtl="0" eaLnBrk="1" latinLnBrk="0" hangingPunct="1">
        <a:spcBef>
          <a:spcPct val="0"/>
        </a:spcBef>
        <a:buNone/>
        <a:defRPr sz="4400" b="0" i="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38148-37C3-4048-A331-CAECDBCA3A74}"/>
              </a:ext>
            </a:extLst>
          </p:cNvPr>
          <p:cNvSpPr>
            <a:spLocks noGrp="1"/>
          </p:cNvSpPr>
          <p:nvPr>
            <p:ph type="dt" sz="half" idx="10"/>
          </p:nvPr>
        </p:nvSpPr>
        <p:spPr/>
        <p:txBody>
          <a:bodyPr/>
          <a:lstStyle/>
          <a:p>
            <a:fld id="{6EC42101-7142-4B67-ABC0-FA0A03985291}" type="datetime3">
              <a:rPr lang="en-US" smtClean="0"/>
              <a:pPr/>
              <a:t>26 March 2020</a:t>
            </a:fld>
            <a:endParaRPr lang="en-GB" dirty="0"/>
          </a:p>
        </p:txBody>
      </p:sp>
      <p:sp>
        <p:nvSpPr>
          <p:cNvPr id="3" name="Content Placeholder 2">
            <a:extLst>
              <a:ext uri="{FF2B5EF4-FFF2-40B4-BE49-F238E27FC236}">
                <a16:creationId xmlns:a16="http://schemas.microsoft.com/office/drawing/2014/main" id="{A2473008-8AD8-DE4B-847F-18B53B172A09}"/>
              </a:ext>
            </a:extLst>
          </p:cNvPr>
          <p:cNvSpPr>
            <a:spLocks noGrp="1"/>
          </p:cNvSpPr>
          <p:nvPr>
            <p:ph idx="1"/>
          </p:nvPr>
        </p:nvSpPr>
        <p:spPr>
          <a:xfrm>
            <a:off x="376517" y="1541646"/>
            <a:ext cx="8624047" cy="2922777"/>
          </a:xfrm>
          <a:solidFill>
            <a:srgbClr val="FFFF00"/>
          </a:solidFill>
        </p:spPr>
        <p:style>
          <a:lnRef idx="2">
            <a:schemeClr val="dk1"/>
          </a:lnRef>
          <a:fillRef idx="1">
            <a:schemeClr val="lt1"/>
          </a:fillRef>
          <a:effectRef idx="0">
            <a:schemeClr val="dk1"/>
          </a:effectRef>
          <a:fontRef idx="minor">
            <a:schemeClr val="dk1"/>
          </a:fontRef>
        </p:style>
        <p:txBody>
          <a:bodyPr/>
          <a:lstStyle/>
          <a:p>
            <a:pPr marL="0" indent="0">
              <a:buNone/>
            </a:pPr>
            <a:r>
              <a:rPr lang="en-US" sz="2400" dirty="0"/>
              <a:t>If you've been asked to stay at home and avoid other people, it might feel more difficult than usual to take care of your mental health and wellbeing.  You might find that you need to come up with a plan to help you to feel OK if you are not in school for a while.  It’s also useful to know that it is completely normal to be worried and to know what you can do if you aren’t feeling OK.</a:t>
            </a:r>
            <a:endParaRPr lang="en-US" sz="2000" dirty="0"/>
          </a:p>
        </p:txBody>
      </p:sp>
      <p:sp>
        <p:nvSpPr>
          <p:cNvPr id="4" name="Text Placeholder 3">
            <a:extLst>
              <a:ext uri="{FF2B5EF4-FFF2-40B4-BE49-F238E27FC236}">
                <a16:creationId xmlns:a16="http://schemas.microsoft.com/office/drawing/2014/main" id="{E5057CF4-E459-764F-B8EC-070E442CA2E4}"/>
              </a:ext>
            </a:extLst>
          </p:cNvPr>
          <p:cNvSpPr>
            <a:spLocks noGrp="1"/>
          </p:cNvSpPr>
          <p:nvPr>
            <p:ph type="body" sz="quarter" idx="11"/>
          </p:nvPr>
        </p:nvSpPr>
        <p:spPr/>
        <p:txBody>
          <a:bodyPr/>
          <a:lstStyle/>
          <a:p>
            <a:r>
              <a:rPr lang="en-US" dirty="0"/>
              <a:t>Looking after yourself at home</a:t>
            </a:r>
          </a:p>
        </p:txBody>
      </p:sp>
      <p:sp>
        <p:nvSpPr>
          <p:cNvPr id="5" name="TextBox 4">
            <a:extLst>
              <a:ext uri="{FF2B5EF4-FFF2-40B4-BE49-F238E27FC236}">
                <a16:creationId xmlns:a16="http://schemas.microsoft.com/office/drawing/2014/main" id="{E75CD1F2-2816-4964-BB9F-67E7962DBD5E}"/>
              </a:ext>
            </a:extLst>
          </p:cNvPr>
          <p:cNvSpPr txBox="1"/>
          <p:nvPr/>
        </p:nvSpPr>
        <p:spPr>
          <a:xfrm>
            <a:off x="940905" y="4790569"/>
            <a:ext cx="10508974" cy="1015663"/>
          </a:xfrm>
          <a:prstGeom prst="rect">
            <a:avLst/>
          </a:prstGeom>
          <a:solidFill>
            <a:schemeClr val="accent6">
              <a:lumMod val="60000"/>
              <a:lumOff val="40000"/>
            </a:schemeClr>
          </a:solidFill>
        </p:spPr>
        <p:txBody>
          <a:bodyPr wrap="square" rtlCol="0">
            <a:spAutoFit/>
          </a:bodyPr>
          <a:lstStyle/>
          <a:p>
            <a:pPr algn="ctr"/>
            <a:r>
              <a:rPr lang="en-GB" sz="2000" b="1" dirty="0">
                <a:latin typeface="Century Gothic" panose="020B0502020202020204" pitchFamily="34" charset="0"/>
              </a:rPr>
              <a:t>There is a lot of information in these slides.  Don’t panic about trying to remember it all!  We are putting together a sheet of information for you to take home and we will put it all on the school website too.</a:t>
            </a:r>
          </a:p>
        </p:txBody>
      </p:sp>
      <p:pic>
        <p:nvPicPr>
          <p:cNvPr id="6" name="Picture 2">
            <a:extLst>
              <a:ext uri="{FF2B5EF4-FFF2-40B4-BE49-F238E27FC236}">
                <a16:creationId xmlns:a16="http://schemas.microsoft.com/office/drawing/2014/main" id="{16077F4B-5207-8B42-AC1D-5570E31CE3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3816" y="6077603"/>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Optic Group111\Desktop\CORE THEME 4.png">
            <a:extLst>
              <a:ext uri="{FF2B5EF4-FFF2-40B4-BE49-F238E27FC236}">
                <a16:creationId xmlns:a16="http://schemas.microsoft.com/office/drawing/2014/main" id="{61F92116-E435-6B46-A076-D0C828F692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8846" y="1630212"/>
            <a:ext cx="2744561" cy="27445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Optic Group111\Desktop\CORE THEME 1.png">
            <a:extLst>
              <a:ext uri="{FF2B5EF4-FFF2-40B4-BE49-F238E27FC236}">
                <a16:creationId xmlns:a16="http://schemas.microsoft.com/office/drawing/2014/main" id="{B6B1B205-58F9-1D41-8D23-EC2C44EFD7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9987" y="222370"/>
            <a:ext cx="797498" cy="7974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Optic Group111\Desktop\CORE THEME 2.png">
            <a:extLst>
              <a:ext uri="{FF2B5EF4-FFF2-40B4-BE49-F238E27FC236}">
                <a16:creationId xmlns:a16="http://schemas.microsoft.com/office/drawing/2014/main" id="{9E9355F7-EA9D-B34F-986B-5BEDBCA99F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1905" y="229640"/>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Optic Group111\Desktop\CORE THEME 3.png">
            <a:extLst>
              <a:ext uri="{FF2B5EF4-FFF2-40B4-BE49-F238E27FC236}">
                <a16:creationId xmlns:a16="http://schemas.microsoft.com/office/drawing/2014/main" id="{FB27352E-811C-C646-8408-FF98EA0D77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0539" y="228710"/>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Optic Group111\Desktop\CORE THEME 4.png">
            <a:extLst>
              <a:ext uri="{FF2B5EF4-FFF2-40B4-BE49-F238E27FC236}">
                <a16:creationId xmlns:a16="http://schemas.microsoft.com/office/drawing/2014/main" id="{652518F0-CB78-2F42-B323-8A3490392B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1861" y="5913312"/>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Optic Group111\Desktop\CORE THEME 5.png">
            <a:extLst>
              <a:ext uri="{FF2B5EF4-FFF2-40B4-BE49-F238E27FC236}">
                <a16:creationId xmlns:a16="http://schemas.microsoft.com/office/drawing/2014/main" id="{DFC34730-C86B-9649-BF80-181E808CD4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6434" y="257584"/>
            <a:ext cx="783118" cy="7831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Optic Group111\Desktop\CORE THEME 6.png">
            <a:extLst>
              <a:ext uri="{FF2B5EF4-FFF2-40B4-BE49-F238E27FC236}">
                <a16:creationId xmlns:a16="http://schemas.microsoft.com/office/drawing/2014/main" id="{26EA9AF8-224A-A64E-950B-6506397A7FB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348" y="235654"/>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Optic Group111\Desktop\CORE THEME 4.png">
            <a:extLst>
              <a:ext uri="{FF2B5EF4-FFF2-40B4-BE49-F238E27FC236}">
                <a16:creationId xmlns:a16="http://schemas.microsoft.com/office/drawing/2014/main" id="{F5BE2993-BF40-6C44-BEAB-9A3D9662B9C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7736" y="5925506"/>
            <a:ext cx="784214" cy="7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3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E4D000-977D-B945-8887-C2EAF41F1B6A}"/>
              </a:ext>
            </a:extLst>
          </p:cNvPr>
          <p:cNvSpPr>
            <a:spLocks noGrp="1"/>
          </p:cNvSpPr>
          <p:nvPr>
            <p:ph idx="11"/>
          </p:nvPr>
        </p:nvSpPr>
        <p:spPr>
          <a:xfrm>
            <a:off x="5572498" y="988809"/>
            <a:ext cx="6136877" cy="3843250"/>
          </a:xfrm>
        </p:spPr>
        <p:txBody>
          <a:bodyPr/>
          <a:lstStyle/>
          <a:p>
            <a:r>
              <a:rPr lang="en-GB" dirty="0"/>
              <a:t>To identify potential concerns or worries</a:t>
            </a:r>
          </a:p>
          <a:p>
            <a:r>
              <a:rPr lang="en-GB" dirty="0"/>
              <a:t>To understand how and where to seek help if you are worried or feeling low</a:t>
            </a:r>
          </a:p>
          <a:p>
            <a:r>
              <a:rPr lang="en-GB" dirty="0"/>
              <a:t>To think about what you can do to prevent these feelings </a:t>
            </a:r>
            <a:r>
              <a:rPr lang="en-GB" dirty="0" err="1"/>
              <a:t>occuring</a:t>
            </a:r>
            <a:endParaRPr lang="en-GB" dirty="0"/>
          </a:p>
        </p:txBody>
      </p:sp>
      <p:sp>
        <p:nvSpPr>
          <p:cNvPr id="3" name="Text Placeholder 2">
            <a:extLst>
              <a:ext uri="{FF2B5EF4-FFF2-40B4-BE49-F238E27FC236}">
                <a16:creationId xmlns:a16="http://schemas.microsoft.com/office/drawing/2014/main" id="{E8DDC2F1-1832-254B-9628-5F0773B232E3}"/>
              </a:ext>
            </a:extLst>
          </p:cNvPr>
          <p:cNvSpPr>
            <a:spLocks noGrp="1"/>
          </p:cNvSpPr>
          <p:nvPr>
            <p:ph type="body" sz="quarter" idx="12"/>
          </p:nvPr>
        </p:nvSpPr>
        <p:spPr/>
        <p:txBody>
          <a:bodyPr/>
          <a:lstStyle/>
          <a:p>
            <a:r>
              <a:rPr lang="en-US" dirty="0"/>
              <a:t>How do we keep our minds healthy?</a:t>
            </a:r>
          </a:p>
        </p:txBody>
      </p:sp>
      <p:pic>
        <p:nvPicPr>
          <p:cNvPr id="4" name="Picture 2">
            <a:extLst>
              <a:ext uri="{FF2B5EF4-FFF2-40B4-BE49-F238E27FC236}">
                <a16:creationId xmlns:a16="http://schemas.microsoft.com/office/drawing/2014/main" id="{6755BA3E-6FAF-E146-95EC-99AF1868C1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3816" y="6077603"/>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Optic Group111\Desktop\CORE THEME 4.png">
            <a:extLst>
              <a:ext uri="{FF2B5EF4-FFF2-40B4-BE49-F238E27FC236}">
                <a16:creationId xmlns:a16="http://schemas.microsoft.com/office/drawing/2014/main" id="{51C98EAA-705D-D841-8F73-F4A93A597F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1861" y="5913312"/>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Optic Group111\Desktop\CORE THEME 4.png">
            <a:extLst>
              <a:ext uri="{FF2B5EF4-FFF2-40B4-BE49-F238E27FC236}">
                <a16:creationId xmlns:a16="http://schemas.microsoft.com/office/drawing/2014/main" id="{1E9D31A7-EBC9-704B-915D-B0EE2D5562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7736" y="5925506"/>
            <a:ext cx="784214" cy="7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9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F4E1E4-C939-43BC-B89E-D1A8632116E0}"/>
              </a:ext>
            </a:extLst>
          </p:cNvPr>
          <p:cNvSpPr>
            <a:spLocks noGrp="1"/>
          </p:cNvSpPr>
          <p:nvPr>
            <p:ph idx="1"/>
          </p:nvPr>
        </p:nvSpPr>
        <p:spPr>
          <a:xfrm>
            <a:off x="335360" y="1142648"/>
            <a:ext cx="11049563" cy="4827846"/>
          </a:xfrm>
          <a:solidFill>
            <a:srgbClr val="FFFF00"/>
          </a:solidFill>
        </p:spPr>
        <p:txBody>
          <a:bodyPr/>
          <a:lstStyle/>
          <a:p>
            <a:pPr marL="0" indent="0">
              <a:buNone/>
            </a:pPr>
            <a:r>
              <a:rPr lang="en-GB" sz="2400" dirty="0"/>
              <a:t>On your tables (or in small groups), brainstorm ideas to keep your body and mind as healthy as possible if you have to stay at home for a long period of time. (3 mins)</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Take ideas from the class (2 mins)</a:t>
            </a:r>
          </a:p>
        </p:txBody>
      </p:sp>
      <p:sp>
        <p:nvSpPr>
          <p:cNvPr id="3" name="Title 2">
            <a:extLst>
              <a:ext uri="{FF2B5EF4-FFF2-40B4-BE49-F238E27FC236}">
                <a16:creationId xmlns:a16="http://schemas.microsoft.com/office/drawing/2014/main" id="{5EF55621-08B7-4557-A688-A1E7A2A66D3D}"/>
              </a:ext>
            </a:extLst>
          </p:cNvPr>
          <p:cNvSpPr>
            <a:spLocks noGrp="1"/>
          </p:cNvSpPr>
          <p:nvPr>
            <p:ph type="title"/>
          </p:nvPr>
        </p:nvSpPr>
        <p:spPr>
          <a:xfrm>
            <a:off x="171974" y="278216"/>
            <a:ext cx="10972800" cy="706090"/>
          </a:xfrm>
        </p:spPr>
        <p:txBody>
          <a:bodyPr/>
          <a:lstStyle/>
          <a:p>
            <a:r>
              <a:rPr lang="en-GB" dirty="0"/>
              <a:t>Keeping healthy at home</a:t>
            </a:r>
          </a:p>
        </p:txBody>
      </p:sp>
      <p:sp>
        <p:nvSpPr>
          <p:cNvPr id="4" name="Oval 3">
            <a:extLst>
              <a:ext uri="{FF2B5EF4-FFF2-40B4-BE49-F238E27FC236}">
                <a16:creationId xmlns:a16="http://schemas.microsoft.com/office/drawing/2014/main" id="{09876BEF-81BA-4DA1-94FA-F21C8C611B87}"/>
              </a:ext>
            </a:extLst>
          </p:cNvPr>
          <p:cNvSpPr/>
          <p:nvPr/>
        </p:nvSpPr>
        <p:spPr>
          <a:xfrm>
            <a:off x="4244829" y="3429000"/>
            <a:ext cx="2827090" cy="1478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Keeping a healthy body and mind</a:t>
            </a:r>
          </a:p>
        </p:txBody>
      </p:sp>
      <p:cxnSp>
        <p:nvCxnSpPr>
          <p:cNvPr id="6" name="Straight Arrow Connector 5">
            <a:extLst>
              <a:ext uri="{FF2B5EF4-FFF2-40B4-BE49-F238E27FC236}">
                <a16:creationId xmlns:a16="http://schemas.microsoft.com/office/drawing/2014/main" id="{61B3335C-B3B0-4E6D-A15E-6D34D66EF05F}"/>
              </a:ext>
            </a:extLst>
          </p:cNvPr>
          <p:cNvCxnSpPr>
            <a:stCxn id="4" idx="7"/>
          </p:cNvCxnSpPr>
          <p:nvPr/>
        </p:nvCxnSpPr>
        <p:spPr>
          <a:xfrm flipV="1">
            <a:off x="6657901" y="3112316"/>
            <a:ext cx="791523" cy="5332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B9F4DAE-5234-4C66-956A-79A263696BB0}"/>
              </a:ext>
            </a:extLst>
          </p:cNvPr>
          <p:cNvSpPr txBox="1"/>
          <p:nvPr/>
        </p:nvSpPr>
        <p:spPr>
          <a:xfrm>
            <a:off x="7449424" y="2542505"/>
            <a:ext cx="2041894" cy="1015663"/>
          </a:xfrm>
          <a:prstGeom prst="rect">
            <a:avLst/>
          </a:prstGeom>
          <a:noFill/>
        </p:spPr>
        <p:txBody>
          <a:bodyPr wrap="square" rtlCol="0">
            <a:spAutoFit/>
          </a:bodyPr>
          <a:lstStyle/>
          <a:p>
            <a:r>
              <a:rPr lang="en-GB" sz="2000" dirty="0">
                <a:latin typeface="Century Gothic" panose="020B0502020202020204" pitchFamily="34" charset="0"/>
              </a:rPr>
              <a:t>e.g. make sure you drink lots of water</a:t>
            </a:r>
          </a:p>
        </p:txBody>
      </p:sp>
      <p:pic>
        <p:nvPicPr>
          <p:cNvPr id="8" name="Picture 2">
            <a:extLst>
              <a:ext uri="{FF2B5EF4-FFF2-40B4-BE49-F238E27FC236}">
                <a16:creationId xmlns:a16="http://schemas.microsoft.com/office/drawing/2014/main" id="{75DC3E71-54E4-B142-A604-18D9A899A4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3816" y="6077603"/>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Optic Group111\Desktop\CORE THEME 4.png">
            <a:extLst>
              <a:ext uri="{FF2B5EF4-FFF2-40B4-BE49-F238E27FC236}">
                <a16:creationId xmlns:a16="http://schemas.microsoft.com/office/drawing/2014/main" id="{7A03B3DD-4E97-A04C-8353-C7A5AFEEC6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1861" y="5913312"/>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Optic Group111\Desktop\CORE THEME 4.png">
            <a:extLst>
              <a:ext uri="{FF2B5EF4-FFF2-40B4-BE49-F238E27FC236}">
                <a16:creationId xmlns:a16="http://schemas.microsoft.com/office/drawing/2014/main" id="{E53DD5AE-F335-AE4F-B41A-F513A53264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7736" y="5925506"/>
            <a:ext cx="784214" cy="7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7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304D4-6616-47AB-950E-34A19526B71D}"/>
              </a:ext>
            </a:extLst>
          </p:cNvPr>
          <p:cNvSpPr>
            <a:spLocks noGrp="1"/>
          </p:cNvSpPr>
          <p:nvPr>
            <p:ph idx="1"/>
          </p:nvPr>
        </p:nvSpPr>
        <p:spPr>
          <a:xfrm>
            <a:off x="335361" y="905108"/>
            <a:ext cx="9464856" cy="4918559"/>
          </a:xfrm>
          <a:solidFill>
            <a:srgbClr val="FFFF00"/>
          </a:solidFill>
        </p:spPr>
        <p:txBody>
          <a:bodyPr/>
          <a:lstStyle/>
          <a:p>
            <a:pPr marL="0" indent="0">
              <a:buNone/>
            </a:pPr>
            <a:r>
              <a:rPr lang="en-GB" sz="1800" dirty="0"/>
              <a:t>Remember that keeping your body healthy will not only help to prevent you becoming physically ill, but it will help to support your mental health too.</a:t>
            </a:r>
          </a:p>
          <a:p>
            <a:pPr marL="0" indent="0">
              <a:buNone/>
            </a:pPr>
            <a:endParaRPr lang="en-GB" sz="1800" dirty="0"/>
          </a:p>
          <a:p>
            <a:pPr marL="457200" indent="-457200">
              <a:buAutoNum type="arabicPeriod"/>
            </a:pPr>
            <a:r>
              <a:rPr lang="en-GB" sz="1800" b="1" dirty="0"/>
              <a:t>Eat a healthy diet </a:t>
            </a:r>
            <a:r>
              <a:rPr lang="en-GB" sz="1800" dirty="0"/>
              <a:t>– fruit, vegetables, water – not all sugar, crisps and fizzy drinks – it will make you feel rubbish!  And your body will really need vitamins and good energy.</a:t>
            </a:r>
          </a:p>
          <a:p>
            <a:pPr marL="457200" indent="-457200">
              <a:buAutoNum type="arabicPeriod"/>
            </a:pPr>
            <a:r>
              <a:rPr lang="en-GB" sz="1800" b="1" dirty="0"/>
              <a:t>Try to stick to a routine </a:t>
            </a:r>
            <a:r>
              <a:rPr lang="en-GB" sz="1800" dirty="0"/>
              <a:t>with eating breakfast, lunch and dinner and not snacking too much in between.  If you do have snacks, try not to have too many or unhealthy ones.</a:t>
            </a:r>
          </a:p>
          <a:p>
            <a:pPr marL="457200" indent="-457200">
              <a:buAutoNum type="arabicPeriod"/>
            </a:pPr>
            <a:r>
              <a:rPr lang="en-GB" sz="1800" b="1" dirty="0"/>
              <a:t>Exercise </a:t>
            </a:r>
            <a:r>
              <a:rPr lang="en-GB" sz="1800" dirty="0"/>
              <a:t>– even if you have to stay home – you can go into your garden if you have one, if not how can you exercise in your home?  (If your parents say it’s ok, you may be able to go for a short walk)</a:t>
            </a:r>
          </a:p>
          <a:p>
            <a:pPr marL="457200" indent="-457200">
              <a:buAutoNum type="arabicPeriod"/>
            </a:pPr>
            <a:r>
              <a:rPr lang="en-GB" sz="1800" b="1" dirty="0"/>
              <a:t>Sleep</a:t>
            </a:r>
            <a:r>
              <a:rPr lang="en-GB" sz="1800" dirty="0"/>
              <a:t> – when you are asleep your body rests and repairs itself and your brain takes the time to process everything that it needs to.  If you get into an unhealthy sleep pattern (i.e. going to bed very late/getting up very late) your body and mind will find it very difficult to work at their best.</a:t>
            </a:r>
          </a:p>
          <a:p>
            <a:pPr marL="457200" indent="-457200">
              <a:buAutoNum type="arabicPeriod"/>
            </a:pPr>
            <a:endParaRPr lang="en-GB" sz="1800" dirty="0"/>
          </a:p>
        </p:txBody>
      </p:sp>
      <p:sp>
        <p:nvSpPr>
          <p:cNvPr id="3" name="Title 2">
            <a:extLst>
              <a:ext uri="{FF2B5EF4-FFF2-40B4-BE49-F238E27FC236}">
                <a16:creationId xmlns:a16="http://schemas.microsoft.com/office/drawing/2014/main" id="{87618432-D49C-41A7-BFAB-C1861A9C4D30}"/>
              </a:ext>
            </a:extLst>
          </p:cNvPr>
          <p:cNvSpPr>
            <a:spLocks noGrp="1"/>
          </p:cNvSpPr>
          <p:nvPr>
            <p:ph type="title"/>
          </p:nvPr>
        </p:nvSpPr>
        <p:spPr>
          <a:xfrm>
            <a:off x="191634" y="145228"/>
            <a:ext cx="10972800" cy="706090"/>
          </a:xfrm>
        </p:spPr>
        <p:txBody>
          <a:bodyPr/>
          <a:lstStyle/>
          <a:p>
            <a:r>
              <a:rPr lang="en-GB" dirty="0"/>
              <a:t>Healthy body</a:t>
            </a:r>
          </a:p>
        </p:txBody>
      </p:sp>
      <p:pic>
        <p:nvPicPr>
          <p:cNvPr id="4" name="Picture 3">
            <a:extLst>
              <a:ext uri="{FF2B5EF4-FFF2-40B4-BE49-F238E27FC236}">
                <a16:creationId xmlns:a16="http://schemas.microsoft.com/office/drawing/2014/main" id="{365F2FDE-688E-4858-A516-49AC61CD1C46}"/>
              </a:ext>
            </a:extLst>
          </p:cNvPr>
          <p:cNvPicPr>
            <a:picLocks noChangeAspect="1"/>
          </p:cNvPicPr>
          <p:nvPr/>
        </p:nvPicPr>
        <p:blipFill rotWithShape="1">
          <a:blip r:embed="rId2"/>
          <a:srcRect l="56671" t="12731" r="10184" b="5327"/>
          <a:stretch/>
        </p:blipFill>
        <p:spPr>
          <a:xfrm>
            <a:off x="9972339" y="1347043"/>
            <a:ext cx="2056422" cy="3160794"/>
          </a:xfrm>
          <a:prstGeom prst="rect">
            <a:avLst/>
          </a:prstGeom>
        </p:spPr>
      </p:pic>
      <p:pic>
        <p:nvPicPr>
          <p:cNvPr id="5" name="Picture 2">
            <a:extLst>
              <a:ext uri="{FF2B5EF4-FFF2-40B4-BE49-F238E27FC236}">
                <a16:creationId xmlns:a16="http://schemas.microsoft.com/office/drawing/2014/main" id="{8B21529A-E2AF-3D49-B756-3D0F0AC645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816" y="6077603"/>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Optic Group111\Desktop\CORE THEME 4.png">
            <a:extLst>
              <a:ext uri="{FF2B5EF4-FFF2-40B4-BE49-F238E27FC236}">
                <a16:creationId xmlns:a16="http://schemas.microsoft.com/office/drawing/2014/main" id="{74190D2B-1250-EB49-BABC-9B40097C32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1861" y="5913312"/>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Optic Group111\Desktop\CORE THEME 4.png">
            <a:extLst>
              <a:ext uri="{FF2B5EF4-FFF2-40B4-BE49-F238E27FC236}">
                <a16:creationId xmlns:a16="http://schemas.microsoft.com/office/drawing/2014/main" id="{1977ACF0-131F-0641-9F52-50DB7ED297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736" y="5925506"/>
            <a:ext cx="784214" cy="7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E7171A-C50C-4C9C-91FB-2FB2701DD676}"/>
              </a:ext>
            </a:extLst>
          </p:cNvPr>
          <p:cNvPicPr>
            <a:picLocks noChangeAspect="1"/>
          </p:cNvPicPr>
          <p:nvPr/>
        </p:nvPicPr>
        <p:blipFill>
          <a:blip r:embed="rId2"/>
          <a:stretch>
            <a:fillRect/>
          </a:stretch>
        </p:blipFill>
        <p:spPr>
          <a:xfrm>
            <a:off x="9599407" y="1210235"/>
            <a:ext cx="2305722" cy="1729292"/>
          </a:xfrm>
          <a:prstGeom prst="rect">
            <a:avLst/>
          </a:prstGeom>
        </p:spPr>
      </p:pic>
      <p:sp>
        <p:nvSpPr>
          <p:cNvPr id="2" name="Content Placeholder 1">
            <a:extLst>
              <a:ext uri="{FF2B5EF4-FFF2-40B4-BE49-F238E27FC236}">
                <a16:creationId xmlns:a16="http://schemas.microsoft.com/office/drawing/2014/main" id="{7EEE8660-9AFD-4309-8180-0A7AA54BE998}"/>
              </a:ext>
            </a:extLst>
          </p:cNvPr>
          <p:cNvSpPr>
            <a:spLocks noGrp="1"/>
          </p:cNvSpPr>
          <p:nvPr>
            <p:ph idx="1"/>
          </p:nvPr>
        </p:nvSpPr>
        <p:spPr>
          <a:xfrm>
            <a:off x="335360" y="914400"/>
            <a:ext cx="9264047" cy="4966447"/>
          </a:xfrm>
          <a:solidFill>
            <a:srgbClr val="FFFF00"/>
          </a:solidFill>
        </p:spPr>
        <p:txBody>
          <a:bodyPr/>
          <a:lstStyle/>
          <a:p>
            <a:pPr marL="0" indent="0">
              <a:buNone/>
            </a:pPr>
            <a:r>
              <a:rPr lang="en-GB" sz="1800" dirty="0"/>
              <a:t>Being at home for long periods can cause worry and stress. These are some ideas for you to use at home to ensure that you look after your </a:t>
            </a:r>
            <a:r>
              <a:rPr lang="en-GB" sz="1800" b="1" dirty="0"/>
              <a:t>mental health</a:t>
            </a:r>
            <a:r>
              <a:rPr lang="en-GB" sz="1800" dirty="0"/>
              <a:t>.</a:t>
            </a:r>
          </a:p>
          <a:p>
            <a:pPr marL="0" indent="0">
              <a:buNone/>
            </a:pPr>
            <a:endParaRPr lang="en-GB" sz="1800" dirty="0"/>
          </a:p>
          <a:p>
            <a:pPr marL="457200" indent="-457200">
              <a:buFont typeface="+mj-lt"/>
              <a:buAutoNum type="arabicPeriod"/>
            </a:pPr>
            <a:r>
              <a:rPr lang="en-GB" sz="1800" b="1" dirty="0"/>
              <a:t>Keep your room clean and tidy </a:t>
            </a:r>
            <a:r>
              <a:rPr lang="en-GB" sz="1800" dirty="0"/>
              <a:t>– mess in your environment will have an effect on your mind too</a:t>
            </a:r>
          </a:p>
          <a:p>
            <a:pPr marL="457200" indent="-457200">
              <a:buFont typeface="+mj-lt"/>
              <a:buAutoNum type="arabicPeriod"/>
            </a:pPr>
            <a:r>
              <a:rPr lang="en-GB" sz="1800" b="1" dirty="0"/>
              <a:t>Try to give yourself some space </a:t>
            </a:r>
            <a:r>
              <a:rPr lang="en-GB" sz="1800" dirty="0"/>
              <a:t>– family members can be annoying!  Build time into the day (just for 30 mins or an hour) where you can be by yourself.  You could listen to music, read a book or watch your favourite TV program</a:t>
            </a:r>
          </a:p>
          <a:p>
            <a:pPr marL="457200" indent="-457200">
              <a:buFont typeface="+mj-lt"/>
              <a:buAutoNum type="arabicPeriod"/>
            </a:pPr>
            <a:r>
              <a:rPr lang="en-GB" sz="1800" b="1" dirty="0"/>
              <a:t>But… don’t isolate yourself too much!  </a:t>
            </a:r>
            <a:r>
              <a:rPr lang="en-GB" sz="1800" dirty="0"/>
              <a:t>Make sure you are talking to your friends and family via phone/text etc. if you can’t see people face to face</a:t>
            </a:r>
          </a:p>
          <a:p>
            <a:pPr marL="457200" indent="-457200">
              <a:buFont typeface="+mj-lt"/>
              <a:buAutoNum type="arabicPeriod"/>
            </a:pPr>
            <a:r>
              <a:rPr lang="en-GB" sz="1800" dirty="0"/>
              <a:t>If you can go outside to get some sunlight or fresh air then do, if not, try to </a:t>
            </a:r>
            <a:r>
              <a:rPr lang="en-GB" sz="1800" b="1" dirty="0"/>
              <a:t>open windows to get fresh air </a:t>
            </a:r>
            <a:r>
              <a:rPr lang="en-GB" sz="1800" dirty="0"/>
              <a:t>in and open curtains blind to let the light in.</a:t>
            </a:r>
          </a:p>
          <a:p>
            <a:pPr marL="457200" indent="-457200">
              <a:buFont typeface="+mj-lt"/>
              <a:buAutoNum type="arabicPeriod"/>
            </a:pPr>
            <a:r>
              <a:rPr lang="en-GB" sz="1800" b="1" dirty="0"/>
              <a:t>Have a routine</a:t>
            </a:r>
            <a:r>
              <a:rPr lang="en-GB" sz="1800" dirty="0"/>
              <a:t>. Routines help us to feel more normal when things are weird.  What kind of routine could you have at home?</a:t>
            </a:r>
          </a:p>
          <a:p>
            <a:pPr marL="457200" indent="-457200">
              <a:buFont typeface="+mj-lt"/>
              <a:buAutoNum type="arabicPeriod"/>
            </a:pPr>
            <a:r>
              <a:rPr lang="en-GB" sz="1800" b="1" dirty="0"/>
              <a:t>Stay busy!  </a:t>
            </a:r>
            <a:r>
              <a:rPr lang="en-GB" sz="1800" dirty="0"/>
              <a:t>On the following slides there will be some ideas of things that you can do to stop you from getting bored.</a:t>
            </a:r>
          </a:p>
        </p:txBody>
      </p:sp>
      <p:sp>
        <p:nvSpPr>
          <p:cNvPr id="3" name="Title 2">
            <a:extLst>
              <a:ext uri="{FF2B5EF4-FFF2-40B4-BE49-F238E27FC236}">
                <a16:creationId xmlns:a16="http://schemas.microsoft.com/office/drawing/2014/main" id="{E6DE4BE7-73E0-4266-B947-2246E0B85132}"/>
              </a:ext>
            </a:extLst>
          </p:cNvPr>
          <p:cNvSpPr>
            <a:spLocks noGrp="1"/>
          </p:cNvSpPr>
          <p:nvPr>
            <p:ph type="title"/>
          </p:nvPr>
        </p:nvSpPr>
        <p:spPr>
          <a:xfrm>
            <a:off x="145018" y="108204"/>
            <a:ext cx="10972800" cy="706090"/>
          </a:xfrm>
        </p:spPr>
        <p:txBody>
          <a:bodyPr/>
          <a:lstStyle/>
          <a:p>
            <a:r>
              <a:rPr lang="en-GB" dirty="0"/>
              <a:t>Healthy mind</a:t>
            </a:r>
          </a:p>
        </p:txBody>
      </p:sp>
      <p:pic>
        <p:nvPicPr>
          <p:cNvPr id="5" name="Picture 2">
            <a:extLst>
              <a:ext uri="{FF2B5EF4-FFF2-40B4-BE49-F238E27FC236}">
                <a16:creationId xmlns:a16="http://schemas.microsoft.com/office/drawing/2014/main" id="{E9E916A5-67AA-4744-95E6-4DCDF2BC15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816" y="6077603"/>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Optic Group111\Desktop\CORE THEME 4.png">
            <a:extLst>
              <a:ext uri="{FF2B5EF4-FFF2-40B4-BE49-F238E27FC236}">
                <a16:creationId xmlns:a16="http://schemas.microsoft.com/office/drawing/2014/main" id="{1523AB07-4F84-5646-8EFA-874D9F7E82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1861" y="5913312"/>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Optic Group111\Desktop\CORE THEME 4.png">
            <a:extLst>
              <a:ext uri="{FF2B5EF4-FFF2-40B4-BE49-F238E27FC236}">
                <a16:creationId xmlns:a16="http://schemas.microsoft.com/office/drawing/2014/main" id="{A7D7EA63-3F44-B04A-84FA-448805B139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736" y="5925506"/>
            <a:ext cx="784214" cy="7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42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F39ADE-0891-4806-9418-860233F506AE}"/>
              </a:ext>
            </a:extLst>
          </p:cNvPr>
          <p:cNvSpPr>
            <a:spLocks noGrp="1"/>
          </p:cNvSpPr>
          <p:nvPr>
            <p:ph idx="1"/>
          </p:nvPr>
        </p:nvSpPr>
        <p:spPr>
          <a:xfrm>
            <a:off x="188048" y="806072"/>
            <a:ext cx="11627434" cy="5103268"/>
          </a:xfrm>
          <a:solidFill>
            <a:srgbClr val="FFFF00"/>
          </a:solidFill>
        </p:spPr>
        <p:txBody>
          <a:bodyPr/>
          <a:lstStyle/>
          <a:p>
            <a:pPr marL="0" indent="0">
              <a:buNone/>
            </a:pPr>
            <a:r>
              <a:rPr lang="en-GB" sz="1800" dirty="0"/>
              <a:t>Keeping busy can really help to pass the time, prevent boredom and generally make us feel better. You will have school work to do, but it won’t take up your whole day and it’s important that you do other things too.</a:t>
            </a:r>
          </a:p>
          <a:p>
            <a:pPr marL="0" indent="0">
              <a:buNone/>
            </a:pPr>
            <a:r>
              <a:rPr lang="en-GB" sz="1800" b="1" dirty="0"/>
              <a:t>Turn and talk (1 min) – what do you enjoy doing at home if you’re bored?</a:t>
            </a:r>
          </a:p>
          <a:p>
            <a:pPr marL="0" indent="0">
              <a:buNone/>
            </a:pPr>
            <a:endParaRPr lang="en-GB" sz="1800" dirty="0"/>
          </a:p>
          <a:p>
            <a:pPr marL="0" indent="0">
              <a:buNone/>
            </a:pPr>
            <a:r>
              <a:rPr lang="en-GB" sz="1800" dirty="0"/>
              <a:t>Ideas:</a:t>
            </a:r>
          </a:p>
          <a:p>
            <a:pPr marL="457200" indent="-457200">
              <a:buAutoNum type="arabicPeriod"/>
            </a:pPr>
            <a:r>
              <a:rPr lang="en-GB" sz="1800" b="1" dirty="0"/>
              <a:t>Read a book </a:t>
            </a:r>
            <a:r>
              <a:rPr lang="en-GB" sz="1800" dirty="0"/>
              <a:t>– if you run out of books, the Kindle app is free to download on to any smart phone and there are free books on there too! (There is also a site called Project Gutenberg with free </a:t>
            </a:r>
            <a:r>
              <a:rPr lang="en-GB" sz="1800" dirty="0" err="1"/>
              <a:t>ebooks</a:t>
            </a:r>
            <a:r>
              <a:rPr lang="en-GB" sz="1800" dirty="0"/>
              <a:t>)</a:t>
            </a:r>
          </a:p>
          <a:p>
            <a:pPr marL="457200" indent="-457200">
              <a:buAutoNum type="arabicPeriod"/>
            </a:pPr>
            <a:r>
              <a:rPr lang="en-GB" sz="1800" b="1" dirty="0"/>
              <a:t>Listen to an audiobook </a:t>
            </a:r>
            <a:r>
              <a:rPr lang="en-GB" sz="1800" dirty="0"/>
              <a:t>– again there are sites where these are free – </a:t>
            </a:r>
            <a:r>
              <a:rPr lang="en-GB" sz="1800" dirty="0" err="1"/>
              <a:t>StoryNory</a:t>
            </a:r>
            <a:r>
              <a:rPr lang="en-GB" sz="1800" dirty="0"/>
              <a:t>, Lit2Go, Project Gutenberg and the International Children’s Digital Library are a few.</a:t>
            </a:r>
          </a:p>
          <a:p>
            <a:pPr marL="457200" indent="-457200">
              <a:buAutoNum type="arabicPeriod"/>
            </a:pPr>
            <a:r>
              <a:rPr lang="en-GB" sz="1800" b="1" dirty="0"/>
              <a:t>Be creative </a:t>
            </a:r>
            <a:r>
              <a:rPr lang="en-GB" sz="1800" dirty="0"/>
              <a:t>– draw, paint, colour in, make a collage or sculpture from ‘rubbish’ in your home, sew, bake (with help)</a:t>
            </a:r>
          </a:p>
          <a:p>
            <a:pPr marL="457200" indent="-457200">
              <a:buAutoNum type="arabicPeriod"/>
            </a:pPr>
            <a:r>
              <a:rPr lang="en-GB" sz="1800" b="1" dirty="0"/>
              <a:t>Make your own project </a:t>
            </a:r>
            <a:r>
              <a:rPr lang="en-GB" sz="1800" dirty="0"/>
              <a:t>– think about the work you did over the summer about the women our forms are named after – could you do something similar about someone else you admire?</a:t>
            </a:r>
          </a:p>
          <a:p>
            <a:pPr marL="457200" indent="-457200">
              <a:buAutoNum type="arabicPeriod"/>
            </a:pPr>
            <a:r>
              <a:rPr lang="en-GB" sz="1800" b="1" dirty="0"/>
              <a:t>Watch a film or TV program </a:t>
            </a:r>
            <a:r>
              <a:rPr lang="en-GB" sz="1800" dirty="0"/>
              <a:t>and write a review/blog about it</a:t>
            </a:r>
          </a:p>
        </p:txBody>
      </p:sp>
      <p:sp>
        <p:nvSpPr>
          <p:cNvPr id="3" name="Title 2">
            <a:extLst>
              <a:ext uri="{FF2B5EF4-FFF2-40B4-BE49-F238E27FC236}">
                <a16:creationId xmlns:a16="http://schemas.microsoft.com/office/drawing/2014/main" id="{0A47E3FA-B1A4-4746-A8BC-4C8D11A06276}"/>
              </a:ext>
            </a:extLst>
          </p:cNvPr>
          <p:cNvSpPr>
            <a:spLocks noGrp="1"/>
          </p:cNvSpPr>
          <p:nvPr>
            <p:ph type="title"/>
          </p:nvPr>
        </p:nvSpPr>
        <p:spPr>
          <a:xfrm>
            <a:off x="188048" y="108204"/>
            <a:ext cx="10972800" cy="706090"/>
          </a:xfrm>
        </p:spPr>
        <p:txBody>
          <a:bodyPr/>
          <a:lstStyle/>
          <a:p>
            <a:r>
              <a:rPr lang="en-GB" dirty="0"/>
              <a:t>Keeping busy</a:t>
            </a:r>
          </a:p>
        </p:txBody>
      </p:sp>
      <p:sp>
        <p:nvSpPr>
          <p:cNvPr id="5" name="Thought Bubble: Cloud 4">
            <a:extLst>
              <a:ext uri="{FF2B5EF4-FFF2-40B4-BE49-F238E27FC236}">
                <a16:creationId xmlns:a16="http://schemas.microsoft.com/office/drawing/2014/main" id="{E7B2CA89-4A72-4502-BD1F-ACD273C8FB58}"/>
              </a:ext>
            </a:extLst>
          </p:cNvPr>
          <p:cNvSpPr/>
          <p:nvPr/>
        </p:nvSpPr>
        <p:spPr>
          <a:xfrm>
            <a:off x="7912804" y="5690661"/>
            <a:ext cx="2979868" cy="706090"/>
          </a:xfrm>
          <a:prstGeom prst="cloudCallout">
            <a:avLst>
              <a:gd name="adj1" fmla="val -6874"/>
              <a:gd name="adj2" fmla="val -863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latin typeface="Century Gothic" panose="020B0502020202020204" pitchFamily="34" charset="0"/>
              </a:rPr>
              <a:t>What else did you come up with?</a:t>
            </a:r>
          </a:p>
        </p:txBody>
      </p:sp>
      <p:pic>
        <p:nvPicPr>
          <p:cNvPr id="6" name="Picture 2">
            <a:extLst>
              <a:ext uri="{FF2B5EF4-FFF2-40B4-BE49-F238E27FC236}">
                <a16:creationId xmlns:a16="http://schemas.microsoft.com/office/drawing/2014/main" id="{167CC8FE-86D2-684D-9BAA-E316E89926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3816" y="6077603"/>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Optic Group111\Desktop\CORE THEME 4.png">
            <a:extLst>
              <a:ext uri="{FF2B5EF4-FFF2-40B4-BE49-F238E27FC236}">
                <a16:creationId xmlns:a16="http://schemas.microsoft.com/office/drawing/2014/main" id="{33B4938A-981A-5C43-B8AE-8EB5F5134E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1861" y="5913312"/>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Optic Group111\Desktop\CORE THEME 4.png">
            <a:extLst>
              <a:ext uri="{FF2B5EF4-FFF2-40B4-BE49-F238E27FC236}">
                <a16:creationId xmlns:a16="http://schemas.microsoft.com/office/drawing/2014/main" id="{EE232001-2936-F948-A52F-0194B0FE1C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7736" y="5925506"/>
            <a:ext cx="784214" cy="7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74DA7C-0528-4150-B335-F47754122691}"/>
              </a:ext>
            </a:extLst>
          </p:cNvPr>
          <p:cNvSpPr>
            <a:spLocks noGrp="1"/>
          </p:cNvSpPr>
          <p:nvPr>
            <p:ph idx="1"/>
          </p:nvPr>
        </p:nvSpPr>
        <p:spPr>
          <a:xfrm>
            <a:off x="387123" y="977878"/>
            <a:ext cx="11049563" cy="4639833"/>
          </a:xfrm>
          <a:solidFill>
            <a:srgbClr val="FFFF00"/>
          </a:solidFill>
        </p:spPr>
        <p:txBody>
          <a:bodyPr/>
          <a:lstStyle/>
          <a:p>
            <a:pPr marL="0" indent="0">
              <a:buNone/>
            </a:pPr>
            <a:r>
              <a:rPr lang="en-GB" sz="1800" dirty="0"/>
              <a:t>Sometimes situations like this can make us feel anxious or stressed.  Here are some ideas of things that might help.</a:t>
            </a:r>
          </a:p>
          <a:p>
            <a:pPr marL="0" indent="0">
              <a:buNone/>
            </a:pPr>
            <a:endParaRPr lang="en-GB" sz="1800" dirty="0"/>
          </a:p>
          <a:p>
            <a:r>
              <a:rPr lang="en-GB" sz="1800" dirty="0"/>
              <a:t>If all of the news articles or programs are making you worry, </a:t>
            </a:r>
            <a:r>
              <a:rPr lang="en-GB" sz="1800" b="1" dirty="0"/>
              <a:t>stop watching them or reading them</a:t>
            </a:r>
            <a:r>
              <a:rPr lang="en-GB" sz="1800" dirty="0"/>
              <a:t>.  You don’t need to know every update every moment.  Your parents will tell you anything that you really need to know.</a:t>
            </a:r>
          </a:p>
          <a:p>
            <a:r>
              <a:rPr lang="en-GB" sz="1800" b="1" dirty="0"/>
              <a:t>Try to distract yourself </a:t>
            </a:r>
            <a:r>
              <a:rPr lang="en-GB" sz="1800" dirty="0"/>
              <a:t>with some of the ideas on the previous slide or other things that you like to do.</a:t>
            </a:r>
          </a:p>
          <a:p>
            <a:r>
              <a:rPr lang="en-GB" sz="1800" b="1" dirty="0"/>
              <a:t>Talk to someone </a:t>
            </a:r>
            <a:r>
              <a:rPr lang="en-GB" sz="1800" dirty="0"/>
              <a:t>that makes you smile – it might be a sibling, family member or friend.  This is the perfect opportunity to give someone a call – they might be feeling the same!</a:t>
            </a:r>
          </a:p>
          <a:p>
            <a:r>
              <a:rPr lang="en-GB" sz="1800" b="1" dirty="0"/>
              <a:t>Build a routine </a:t>
            </a:r>
            <a:r>
              <a:rPr lang="en-GB" sz="1800" dirty="0"/>
              <a:t>for things like washing hands so that you don’t become obsessed with it – e.g. set an alarm on your phone for every 2 hours and do it then so you won’t worry</a:t>
            </a:r>
          </a:p>
          <a:p>
            <a:r>
              <a:rPr lang="en-GB" sz="1800" dirty="0"/>
              <a:t>Have a look at the next slide for some suggestions for breathing exercises to help you calm down and some apps that you can download for free to support you.</a:t>
            </a:r>
          </a:p>
          <a:p>
            <a:endParaRPr lang="en-GB" sz="1800" dirty="0"/>
          </a:p>
          <a:p>
            <a:endParaRPr lang="en-GB" sz="1800" dirty="0"/>
          </a:p>
        </p:txBody>
      </p:sp>
      <p:sp>
        <p:nvSpPr>
          <p:cNvPr id="3" name="Title 2">
            <a:extLst>
              <a:ext uri="{FF2B5EF4-FFF2-40B4-BE49-F238E27FC236}">
                <a16:creationId xmlns:a16="http://schemas.microsoft.com/office/drawing/2014/main" id="{1E8C7C86-38CB-44F0-961C-4E31A12996C6}"/>
              </a:ext>
            </a:extLst>
          </p:cNvPr>
          <p:cNvSpPr>
            <a:spLocks noGrp="1"/>
          </p:cNvSpPr>
          <p:nvPr>
            <p:ph type="title"/>
          </p:nvPr>
        </p:nvSpPr>
        <p:spPr>
          <a:xfrm>
            <a:off x="188049" y="140477"/>
            <a:ext cx="10972800" cy="706090"/>
          </a:xfrm>
        </p:spPr>
        <p:txBody>
          <a:bodyPr/>
          <a:lstStyle/>
          <a:p>
            <a:r>
              <a:rPr lang="en-GB" dirty="0"/>
              <a:t>Feeling anxious or stressed?</a:t>
            </a:r>
          </a:p>
        </p:txBody>
      </p:sp>
      <p:pic>
        <p:nvPicPr>
          <p:cNvPr id="4" name="Picture 2">
            <a:extLst>
              <a:ext uri="{FF2B5EF4-FFF2-40B4-BE49-F238E27FC236}">
                <a16:creationId xmlns:a16="http://schemas.microsoft.com/office/drawing/2014/main" id="{407A73B4-8ABB-FD4E-BE76-C807AB6F95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3816" y="6077603"/>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Optic Group111\Desktop\CORE THEME 4.png">
            <a:extLst>
              <a:ext uri="{FF2B5EF4-FFF2-40B4-BE49-F238E27FC236}">
                <a16:creationId xmlns:a16="http://schemas.microsoft.com/office/drawing/2014/main" id="{407D24F2-A713-8B48-BC0A-1CC2127A1A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1861" y="5913312"/>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Optic Group111\Desktop\CORE THEME 4.png">
            <a:extLst>
              <a:ext uri="{FF2B5EF4-FFF2-40B4-BE49-F238E27FC236}">
                <a16:creationId xmlns:a16="http://schemas.microsoft.com/office/drawing/2014/main" id="{DBB0A4E6-F693-B549-84DB-2788499476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7736" y="5925506"/>
            <a:ext cx="784214" cy="7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8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9CB0A-0CFE-4DF0-A1F3-017946460568}"/>
              </a:ext>
            </a:extLst>
          </p:cNvPr>
          <p:cNvSpPr>
            <a:spLocks noGrp="1"/>
          </p:cNvSpPr>
          <p:nvPr>
            <p:ph idx="1"/>
          </p:nvPr>
        </p:nvSpPr>
        <p:spPr>
          <a:xfrm>
            <a:off x="335361" y="766134"/>
            <a:ext cx="7302568" cy="5373369"/>
          </a:xfrm>
        </p:spPr>
        <p:txBody>
          <a:bodyPr/>
          <a:lstStyle/>
          <a:p>
            <a:pPr marL="0" indent="0">
              <a:buNone/>
            </a:pPr>
            <a:r>
              <a:rPr lang="en-GB" sz="2000" dirty="0"/>
              <a:t>All have a go at high five breathing (this can support you with calming down if you are feeling worried or anxious)</a:t>
            </a:r>
          </a:p>
          <a:p>
            <a:pPr marL="0" indent="0">
              <a:buNone/>
            </a:pPr>
            <a:endParaRPr lang="en-GB" sz="2000" dirty="0"/>
          </a:p>
          <a:p>
            <a:pPr marL="0" indent="0">
              <a:buNone/>
            </a:pPr>
            <a:r>
              <a:rPr lang="en-GB" sz="2000" dirty="0"/>
              <a:t>There are several apps that you can download for free  too: (We will print these for you)</a:t>
            </a:r>
          </a:p>
          <a:p>
            <a:pPr marL="0" indent="0">
              <a:buNone/>
            </a:pPr>
            <a:endParaRPr lang="en-GB" sz="2000" dirty="0"/>
          </a:p>
        </p:txBody>
      </p:sp>
      <p:sp>
        <p:nvSpPr>
          <p:cNvPr id="3" name="Title 2">
            <a:extLst>
              <a:ext uri="{FF2B5EF4-FFF2-40B4-BE49-F238E27FC236}">
                <a16:creationId xmlns:a16="http://schemas.microsoft.com/office/drawing/2014/main" id="{E0FF1A89-6176-46EF-A6D4-C4463FF95DBA}"/>
              </a:ext>
            </a:extLst>
          </p:cNvPr>
          <p:cNvSpPr>
            <a:spLocks noGrp="1"/>
          </p:cNvSpPr>
          <p:nvPr>
            <p:ph type="title"/>
          </p:nvPr>
        </p:nvSpPr>
        <p:spPr>
          <a:xfrm>
            <a:off x="263352" y="-63915"/>
            <a:ext cx="10972800" cy="706090"/>
          </a:xfrm>
        </p:spPr>
        <p:txBody>
          <a:bodyPr/>
          <a:lstStyle/>
          <a:p>
            <a:r>
              <a:rPr lang="en-GB" dirty="0"/>
              <a:t>Staying calm</a:t>
            </a:r>
          </a:p>
        </p:txBody>
      </p:sp>
      <p:pic>
        <p:nvPicPr>
          <p:cNvPr id="4" name="Picture 3">
            <a:extLst>
              <a:ext uri="{FF2B5EF4-FFF2-40B4-BE49-F238E27FC236}">
                <a16:creationId xmlns:a16="http://schemas.microsoft.com/office/drawing/2014/main" id="{E0DA07F6-CC21-437E-A32F-6690A277D727}"/>
              </a:ext>
            </a:extLst>
          </p:cNvPr>
          <p:cNvPicPr>
            <a:picLocks noChangeAspect="1"/>
          </p:cNvPicPr>
          <p:nvPr/>
        </p:nvPicPr>
        <p:blipFill rotWithShape="1">
          <a:blip r:embed="rId3"/>
          <a:srcRect l="24061" t="37176" r="24339"/>
          <a:stretch/>
        </p:blipFill>
        <p:spPr>
          <a:xfrm>
            <a:off x="7943031" y="766134"/>
            <a:ext cx="3345524" cy="5402753"/>
          </a:xfrm>
          <a:prstGeom prst="rect">
            <a:avLst/>
          </a:prstGeom>
        </p:spPr>
      </p:pic>
      <p:pic>
        <p:nvPicPr>
          <p:cNvPr id="5" name="Picture 4">
            <a:extLst>
              <a:ext uri="{FF2B5EF4-FFF2-40B4-BE49-F238E27FC236}">
                <a16:creationId xmlns:a16="http://schemas.microsoft.com/office/drawing/2014/main" id="{32E5AA39-ED4C-4919-A002-C302708F5E3D}"/>
              </a:ext>
            </a:extLst>
          </p:cNvPr>
          <p:cNvPicPr>
            <a:picLocks noChangeAspect="1"/>
          </p:cNvPicPr>
          <p:nvPr/>
        </p:nvPicPr>
        <p:blipFill>
          <a:blip r:embed="rId4"/>
          <a:stretch>
            <a:fillRect/>
          </a:stretch>
        </p:blipFill>
        <p:spPr>
          <a:xfrm>
            <a:off x="640463" y="2714938"/>
            <a:ext cx="1143000" cy="1143000"/>
          </a:xfrm>
          <a:prstGeom prst="rect">
            <a:avLst/>
          </a:prstGeom>
        </p:spPr>
      </p:pic>
      <p:pic>
        <p:nvPicPr>
          <p:cNvPr id="6" name="Picture 5">
            <a:extLst>
              <a:ext uri="{FF2B5EF4-FFF2-40B4-BE49-F238E27FC236}">
                <a16:creationId xmlns:a16="http://schemas.microsoft.com/office/drawing/2014/main" id="{6AA1E5CF-BD63-4C4D-A638-EB16F5E1F8FC}"/>
              </a:ext>
            </a:extLst>
          </p:cNvPr>
          <p:cNvPicPr>
            <a:picLocks noChangeAspect="1"/>
          </p:cNvPicPr>
          <p:nvPr/>
        </p:nvPicPr>
        <p:blipFill>
          <a:blip r:embed="rId5"/>
          <a:stretch>
            <a:fillRect/>
          </a:stretch>
        </p:blipFill>
        <p:spPr>
          <a:xfrm>
            <a:off x="3287609" y="2714938"/>
            <a:ext cx="1143000" cy="1143000"/>
          </a:xfrm>
          <a:prstGeom prst="rect">
            <a:avLst/>
          </a:prstGeom>
        </p:spPr>
      </p:pic>
      <p:pic>
        <p:nvPicPr>
          <p:cNvPr id="7" name="Picture 6">
            <a:extLst>
              <a:ext uri="{FF2B5EF4-FFF2-40B4-BE49-F238E27FC236}">
                <a16:creationId xmlns:a16="http://schemas.microsoft.com/office/drawing/2014/main" id="{50A8D71A-8256-432E-8648-1B210812488E}"/>
              </a:ext>
            </a:extLst>
          </p:cNvPr>
          <p:cNvPicPr>
            <a:picLocks noChangeAspect="1"/>
          </p:cNvPicPr>
          <p:nvPr/>
        </p:nvPicPr>
        <p:blipFill>
          <a:blip r:embed="rId6"/>
          <a:stretch>
            <a:fillRect/>
          </a:stretch>
        </p:blipFill>
        <p:spPr>
          <a:xfrm>
            <a:off x="5814768" y="2714938"/>
            <a:ext cx="1143000" cy="1143000"/>
          </a:xfrm>
          <a:prstGeom prst="rect">
            <a:avLst/>
          </a:prstGeom>
        </p:spPr>
      </p:pic>
      <p:sp>
        <p:nvSpPr>
          <p:cNvPr id="8" name="TextBox 7">
            <a:extLst>
              <a:ext uri="{FF2B5EF4-FFF2-40B4-BE49-F238E27FC236}">
                <a16:creationId xmlns:a16="http://schemas.microsoft.com/office/drawing/2014/main" id="{226B3622-C2CB-45EB-AFB0-9A867B2991E2}"/>
              </a:ext>
            </a:extLst>
          </p:cNvPr>
          <p:cNvSpPr txBox="1"/>
          <p:nvPr/>
        </p:nvSpPr>
        <p:spPr>
          <a:xfrm>
            <a:off x="5860279" y="3495415"/>
            <a:ext cx="1059906" cy="369332"/>
          </a:xfrm>
          <a:prstGeom prst="rect">
            <a:avLst/>
          </a:prstGeom>
          <a:noFill/>
        </p:spPr>
        <p:txBody>
          <a:bodyPr wrap="none" rtlCol="0">
            <a:spAutoFit/>
          </a:bodyPr>
          <a:lstStyle/>
          <a:p>
            <a:r>
              <a:rPr lang="en-GB" b="1" dirty="0">
                <a:latin typeface="Century Gothic" panose="020B0502020202020204" pitchFamily="34" charset="0"/>
              </a:rPr>
              <a:t>Catch it</a:t>
            </a:r>
          </a:p>
        </p:txBody>
      </p:sp>
      <p:sp>
        <p:nvSpPr>
          <p:cNvPr id="9" name="Rectangle 8">
            <a:extLst>
              <a:ext uri="{FF2B5EF4-FFF2-40B4-BE49-F238E27FC236}">
                <a16:creationId xmlns:a16="http://schemas.microsoft.com/office/drawing/2014/main" id="{F965B30A-26D9-42EF-9313-88DF95DAEA98}"/>
              </a:ext>
            </a:extLst>
          </p:cNvPr>
          <p:cNvSpPr/>
          <p:nvPr/>
        </p:nvSpPr>
        <p:spPr>
          <a:xfrm>
            <a:off x="236499" y="3880178"/>
            <a:ext cx="1943757" cy="2062103"/>
          </a:xfrm>
          <a:prstGeom prst="rect">
            <a:avLst/>
          </a:prstGeom>
        </p:spPr>
        <p:txBody>
          <a:bodyPr wrap="square">
            <a:spAutoFit/>
          </a:bodyPr>
          <a:lstStyle/>
          <a:p>
            <a:pPr algn="ctr"/>
            <a:r>
              <a:rPr lang="en-US" sz="1600" dirty="0">
                <a:latin typeface="Century Gothic" panose="020B0502020202020204" pitchFamily="34" charset="0"/>
              </a:rPr>
              <a:t>The </a:t>
            </a:r>
            <a:r>
              <a:rPr lang="en-US" sz="1600" dirty="0" err="1">
                <a:latin typeface="Century Gothic" panose="020B0502020202020204" pitchFamily="34" charset="0"/>
              </a:rPr>
              <a:t>MeeTwo</a:t>
            </a:r>
            <a:r>
              <a:rPr lang="en-US" sz="1600" dirty="0">
                <a:latin typeface="Century Gothic" panose="020B0502020202020204" pitchFamily="34" charset="0"/>
              </a:rPr>
              <a:t> app provides a safe and secure forum for teenagers wanting to discuss any issue affecting their lives</a:t>
            </a:r>
            <a:r>
              <a:rPr lang="en-US" sz="1600" dirty="0">
                <a:solidFill>
                  <a:srgbClr val="212B32"/>
                </a:solidFill>
                <a:latin typeface="Frutiger W01"/>
              </a:rPr>
              <a:t>. </a:t>
            </a:r>
            <a:endParaRPr lang="en-GB" sz="1600" dirty="0"/>
          </a:p>
        </p:txBody>
      </p:sp>
      <p:sp>
        <p:nvSpPr>
          <p:cNvPr id="10" name="Rectangle 9">
            <a:extLst>
              <a:ext uri="{FF2B5EF4-FFF2-40B4-BE49-F238E27FC236}">
                <a16:creationId xmlns:a16="http://schemas.microsoft.com/office/drawing/2014/main" id="{F0388EB4-5A3B-4CF9-9071-C9178350DE32}"/>
              </a:ext>
            </a:extLst>
          </p:cNvPr>
          <p:cNvSpPr/>
          <p:nvPr/>
        </p:nvSpPr>
        <p:spPr>
          <a:xfrm>
            <a:off x="2887230" y="4017754"/>
            <a:ext cx="1943757" cy="1569660"/>
          </a:xfrm>
          <a:prstGeom prst="rect">
            <a:avLst/>
          </a:prstGeom>
        </p:spPr>
        <p:txBody>
          <a:bodyPr wrap="square">
            <a:spAutoFit/>
          </a:bodyPr>
          <a:lstStyle/>
          <a:p>
            <a:pPr algn="ctr"/>
            <a:r>
              <a:rPr lang="en-US" sz="1600" dirty="0">
                <a:latin typeface="Century Gothic" panose="020B0502020202020204" pitchFamily="34" charset="0"/>
              </a:rPr>
              <a:t>Learn to relax, manage your worries and improve your wellbeing with Chill Panda</a:t>
            </a:r>
            <a:endParaRPr lang="en-GB" sz="1600" dirty="0">
              <a:latin typeface="Century Gothic" panose="020B0502020202020204" pitchFamily="34" charset="0"/>
            </a:endParaRPr>
          </a:p>
        </p:txBody>
      </p:sp>
      <p:sp>
        <p:nvSpPr>
          <p:cNvPr id="11" name="Rectangle 10">
            <a:extLst>
              <a:ext uri="{FF2B5EF4-FFF2-40B4-BE49-F238E27FC236}">
                <a16:creationId xmlns:a16="http://schemas.microsoft.com/office/drawing/2014/main" id="{69DB86C3-5E5A-41BB-A8C2-35F64B4AF486}"/>
              </a:ext>
            </a:extLst>
          </p:cNvPr>
          <p:cNvSpPr/>
          <p:nvPr/>
        </p:nvSpPr>
        <p:spPr>
          <a:xfrm>
            <a:off x="5109883" y="4013575"/>
            <a:ext cx="2368726" cy="2062103"/>
          </a:xfrm>
          <a:prstGeom prst="rect">
            <a:avLst/>
          </a:prstGeom>
        </p:spPr>
        <p:txBody>
          <a:bodyPr wrap="square">
            <a:spAutoFit/>
          </a:bodyPr>
          <a:lstStyle/>
          <a:p>
            <a:pPr algn="ctr"/>
            <a:r>
              <a:rPr lang="en-US" sz="1600" dirty="0">
                <a:latin typeface="Century Gothic" panose="020B0502020202020204" pitchFamily="34" charset="0"/>
              </a:rPr>
              <a:t>The app will teach you how to look at problems in a different way, turn negative thoughts into positive ones and improve your mental wellbeing.</a:t>
            </a:r>
            <a:endParaRPr lang="en-GB" sz="1600" dirty="0">
              <a:latin typeface="Century Gothic" panose="020B0502020202020204" pitchFamily="34" charset="0"/>
            </a:endParaRPr>
          </a:p>
        </p:txBody>
      </p:sp>
      <p:pic>
        <p:nvPicPr>
          <p:cNvPr id="12" name="Picture 2">
            <a:extLst>
              <a:ext uri="{FF2B5EF4-FFF2-40B4-BE49-F238E27FC236}">
                <a16:creationId xmlns:a16="http://schemas.microsoft.com/office/drawing/2014/main" id="{25229720-4580-1F46-BF47-11F78EDE38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3816" y="6077603"/>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C:\Users\Optic Group111\Desktop\CORE THEME 4.png">
            <a:extLst>
              <a:ext uri="{FF2B5EF4-FFF2-40B4-BE49-F238E27FC236}">
                <a16:creationId xmlns:a16="http://schemas.microsoft.com/office/drawing/2014/main" id="{991837FB-EAE0-D748-B7CE-114D74C32A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1861" y="5913312"/>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Optic Group111\Desktop\CORE THEME 4.png">
            <a:extLst>
              <a:ext uri="{FF2B5EF4-FFF2-40B4-BE49-F238E27FC236}">
                <a16:creationId xmlns:a16="http://schemas.microsoft.com/office/drawing/2014/main" id="{8EBF96B7-E4D5-F64E-B7BE-45EE065488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7736" y="5925506"/>
            <a:ext cx="784214" cy="78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0D64C7-36E5-4445-A7CF-B343B740DDF5}"/>
              </a:ext>
            </a:extLst>
          </p:cNvPr>
          <p:cNvSpPr>
            <a:spLocks noGrp="1"/>
          </p:cNvSpPr>
          <p:nvPr>
            <p:ph idx="1"/>
          </p:nvPr>
        </p:nvSpPr>
        <p:spPr>
          <a:xfrm>
            <a:off x="335360" y="1142648"/>
            <a:ext cx="11049563" cy="1134387"/>
          </a:xfrm>
          <a:solidFill>
            <a:srgbClr val="FFAFFF"/>
          </a:solidFill>
        </p:spPr>
        <p:txBody>
          <a:bodyPr/>
          <a:lstStyle/>
          <a:p>
            <a:pPr marL="0" indent="0">
              <a:buNone/>
            </a:pPr>
            <a:r>
              <a:rPr lang="en-GB" dirty="0"/>
              <a:t>Tell your partner the most important thing </a:t>
            </a:r>
          </a:p>
          <a:p>
            <a:pPr marL="0" indent="0">
              <a:buNone/>
            </a:pPr>
            <a:r>
              <a:rPr lang="en-GB" dirty="0"/>
              <a:t>that you have learnt today and listen to theirs.</a:t>
            </a:r>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F1069C29-87A9-4920-AA02-78ED16E36181}"/>
              </a:ext>
            </a:extLst>
          </p:cNvPr>
          <p:cNvSpPr>
            <a:spLocks noGrp="1"/>
          </p:cNvSpPr>
          <p:nvPr>
            <p:ph type="title"/>
          </p:nvPr>
        </p:nvSpPr>
        <p:spPr/>
        <p:txBody>
          <a:bodyPr/>
          <a:lstStyle/>
          <a:p>
            <a:r>
              <a:rPr lang="en-GB" dirty="0"/>
              <a:t>Finally....</a:t>
            </a:r>
          </a:p>
        </p:txBody>
      </p:sp>
      <p:pic>
        <p:nvPicPr>
          <p:cNvPr id="4" name="Picture 3">
            <a:extLst>
              <a:ext uri="{FF2B5EF4-FFF2-40B4-BE49-F238E27FC236}">
                <a16:creationId xmlns:a16="http://schemas.microsoft.com/office/drawing/2014/main" id="{97E67226-DC43-438C-88E4-0038A08C66E7}"/>
              </a:ext>
            </a:extLst>
          </p:cNvPr>
          <p:cNvPicPr>
            <a:picLocks noChangeAspect="1"/>
          </p:cNvPicPr>
          <p:nvPr/>
        </p:nvPicPr>
        <p:blipFill>
          <a:blip r:embed="rId2"/>
          <a:stretch>
            <a:fillRect/>
          </a:stretch>
        </p:blipFill>
        <p:spPr>
          <a:xfrm rot="573211">
            <a:off x="8094586" y="123560"/>
            <a:ext cx="3013903" cy="1790258"/>
          </a:xfrm>
          <a:prstGeom prst="rect">
            <a:avLst/>
          </a:prstGeom>
        </p:spPr>
      </p:pic>
      <p:pic>
        <p:nvPicPr>
          <p:cNvPr id="5" name="Picture 2">
            <a:extLst>
              <a:ext uri="{FF2B5EF4-FFF2-40B4-BE49-F238E27FC236}">
                <a16:creationId xmlns:a16="http://schemas.microsoft.com/office/drawing/2014/main" id="{D8E548FB-68B8-314C-BB99-5F9E270F78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816" y="6077603"/>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Optic Group111\Desktop\CORE THEME 4.png">
            <a:extLst>
              <a:ext uri="{FF2B5EF4-FFF2-40B4-BE49-F238E27FC236}">
                <a16:creationId xmlns:a16="http://schemas.microsoft.com/office/drawing/2014/main" id="{574FBE6B-9D50-3F49-8B7D-286388CFB0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1861" y="5913312"/>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Optic Group111\Desktop\CORE THEME 4.png">
            <a:extLst>
              <a:ext uri="{FF2B5EF4-FFF2-40B4-BE49-F238E27FC236}">
                <a16:creationId xmlns:a16="http://schemas.microsoft.com/office/drawing/2014/main" id="{D7E05E6E-C51C-E147-8616-E10B853665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736" y="5925506"/>
            <a:ext cx="784214" cy="78421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a:extLst>
              <a:ext uri="{FF2B5EF4-FFF2-40B4-BE49-F238E27FC236}">
                <a16:creationId xmlns:a16="http://schemas.microsoft.com/office/drawing/2014/main" id="{A4D0DFB3-36DF-504B-BF46-706B4E606396}"/>
              </a:ext>
            </a:extLst>
          </p:cNvPr>
          <p:cNvSpPr>
            <a:spLocks noChangeArrowheads="1"/>
          </p:cNvSpPr>
          <p:nvPr/>
        </p:nvSpPr>
        <p:spPr bwMode="auto">
          <a:xfrm>
            <a:off x="8020710" y="5400835"/>
            <a:ext cx="3837006" cy="720725"/>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rgbClr val="0070C0"/>
                </a:solidFill>
                <a:cs typeface="Arial" charset="0"/>
              </a:rPr>
              <a:t>I supported others by…</a:t>
            </a:r>
          </a:p>
        </p:txBody>
      </p:sp>
      <p:sp>
        <p:nvSpPr>
          <p:cNvPr id="9" name="AutoShape 6">
            <a:extLst>
              <a:ext uri="{FF2B5EF4-FFF2-40B4-BE49-F238E27FC236}">
                <a16:creationId xmlns:a16="http://schemas.microsoft.com/office/drawing/2014/main" id="{7D5032A0-F4D4-EF46-99CC-7628F8B20B61}"/>
              </a:ext>
            </a:extLst>
          </p:cNvPr>
          <p:cNvSpPr>
            <a:spLocks noChangeArrowheads="1"/>
          </p:cNvSpPr>
          <p:nvPr/>
        </p:nvSpPr>
        <p:spPr bwMode="auto">
          <a:xfrm>
            <a:off x="5580931" y="2546163"/>
            <a:ext cx="3276600" cy="1152525"/>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The most important thing I </a:t>
            </a:r>
          </a:p>
          <a:p>
            <a:pPr algn="ctr" eaLnBrk="1" hangingPunct="1"/>
            <a:r>
              <a:rPr lang="en-GB" dirty="0">
                <a:solidFill>
                  <a:srgbClr val="FF0000"/>
                </a:solidFill>
                <a:cs typeface="Arial" charset="0"/>
              </a:rPr>
              <a:t>have learnt today is…</a:t>
            </a:r>
          </a:p>
        </p:txBody>
      </p:sp>
      <p:sp>
        <p:nvSpPr>
          <p:cNvPr id="10" name="AutoShape 7">
            <a:extLst>
              <a:ext uri="{FF2B5EF4-FFF2-40B4-BE49-F238E27FC236}">
                <a16:creationId xmlns:a16="http://schemas.microsoft.com/office/drawing/2014/main" id="{7CA72C38-8F74-074A-B79E-F039D2004DA9}"/>
              </a:ext>
            </a:extLst>
          </p:cNvPr>
          <p:cNvSpPr>
            <a:spLocks noChangeArrowheads="1"/>
          </p:cNvSpPr>
          <p:nvPr/>
        </p:nvSpPr>
        <p:spPr bwMode="auto">
          <a:xfrm>
            <a:off x="4659837" y="4076445"/>
            <a:ext cx="2305051" cy="104680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thought that ...</a:t>
            </a:r>
          </a:p>
          <a:p>
            <a:pPr algn="ctr"/>
            <a:r>
              <a:rPr lang="en-GB" dirty="0">
                <a:cs typeface="Arial" charset="0"/>
              </a:rPr>
              <a:t> but now I realise..</a:t>
            </a:r>
          </a:p>
        </p:txBody>
      </p:sp>
      <p:sp>
        <p:nvSpPr>
          <p:cNvPr id="11" name="AutoShape 8">
            <a:extLst>
              <a:ext uri="{FF2B5EF4-FFF2-40B4-BE49-F238E27FC236}">
                <a16:creationId xmlns:a16="http://schemas.microsoft.com/office/drawing/2014/main" id="{06F8D0F0-41FB-9445-A39A-79242FAE459D}"/>
              </a:ext>
            </a:extLst>
          </p:cNvPr>
          <p:cNvSpPr>
            <a:spLocks noChangeArrowheads="1"/>
          </p:cNvSpPr>
          <p:nvPr/>
        </p:nvSpPr>
        <p:spPr bwMode="auto">
          <a:xfrm>
            <a:off x="283300" y="4575217"/>
            <a:ext cx="2376488" cy="454979"/>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Today I have tried to…</a:t>
            </a:r>
          </a:p>
        </p:txBody>
      </p:sp>
      <p:sp>
        <p:nvSpPr>
          <p:cNvPr id="12" name="AutoShape 9">
            <a:extLst>
              <a:ext uri="{FF2B5EF4-FFF2-40B4-BE49-F238E27FC236}">
                <a16:creationId xmlns:a16="http://schemas.microsoft.com/office/drawing/2014/main" id="{1A1079F5-6387-8B43-BFA2-CAA670CD0592}"/>
              </a:ext>
            </a:extLst>
          </p:cNvPr>
          <p:cNvSpPr>
            <a:spLocks noChangeArrowheads="1"/>
          </p:cNvSpPr>
          <p:nvPr/>
        </p:nvSpPr>
        <p:spPr bwMode="auto">
          <a:xfrm>
            <a:off x="9346046" y="3936536"/>
            <a:ext cx="2494030" cy="1291665"/>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One thing I didn’t </a:t>
            </a:r>
          </a:p>
          <a:p>
            <a:pPr algn="ctr" eaLnBrk="1" hangingPunct="1"/>
            <a:r>
              <a:rPr lang="en-GB" dirty="0">
                <a:cs typeface="Arial" charset="0"/>
              </a:rPr>
              <a:t>realise was… </a:t>
            </a:r>
          </a:p>
          <a:p>
            <a:pPr algn="ctr" eaLnBrk="1" hangingPunct="1"/>
            <a:r>
              <a:rPr lang="en-GB" dirty="0">
                <a:cs typeface="Arial" charset="0"/>
              </a:rPr>
              <a:t>now I know that…</a:t>
            </a:r>
          </a:p>
        </p:txBody>
      </p:sp>
      <p:sp>
        <p:nvSpPr>
          <p:cNvPr id="13" name="AutoShape 10">
            <a:extLst>
              <a:ext uri="{FF2B5EF4-FFF2-40B4-BE49-F238E27FC236}">
                <a16:creationId xmlns:a16="http://schemas.microsoft.com/office/drawing/2014/main" id="{10C17382-EE24-0440-A8A9-50752CA97D62}"/>
              </a:ext>
            </a:extLst>
          </p:cNvPr>
          <p:cNvSpPr>
            <a:spLocks noChangeArrowheads="1"/>
          </p:cNvSpPr>
          <p:nvPr/>
        </p:nvSpPr>
        <p:spPr bwMode="auto">
          <a:xfrm>
            <a:off x="2737719" y="3363639"/>
            <a:ext cx="2735262" cy="574675"/>
          </a:xfrm>
          <a:prstGeom prst="roundRect">
            <a:avLst>
              <a:gd name="adj" fmla="val 16667"/>
            </a:avLst>
          </a:prstGeom>
          <a:solidFill>
            <a:srgbClr val="FDC000"/>
          </a:solidFill>
          <a:ln w="9525">
            <a:solidFill>
              <a:schemeClr val="tx1"/>
            </a:solidFill>
            <a:round/>
            <a:headEnd/>
            <a:tailEnd/>
          </a:ln>
        </p:spPr>
        <p:txBody>
          <a:bodyPr wrap="none" anchor="ctr"/>
          <a:lstStyle/>
          <a:p>
            <a:pPr algn="ctr"/>
            <a:r>
              <a:rPr lang="en-GB" dirty="0">
                <a:cs typeface="Arial" charset="0"/>
              </a:rPr>
              <a:t>I used to feel ... </a:t>
            </a:r>
          </a:p>
          <a:p>
            <a:pPr algn="ctr"/>
            <a:r>
              <a:rPr lang="en-GB" dirty="0">
                <a:cs typeface="Arial" charset="0"/>
              </a:rPr>
              <a:t>but I now feel ..</a:t>
            </a:r>
          </a:p>
        </p:txBody>
      </p:sp>
      <p:sp>
        <p:nvSpPr>
          <p:cNvPr id="14" name="AutoShape 11">
            <a:extLst>
              <a:ext uri="{FF2B5EF4-FFF2-40B4-BE49-F238E27FC236}">
                <a16:creationId xmlns:a16="http://schemas.microsoft.com/office/drawing/2014/main" id="{6827351D-C480-9A4E-AF70-699F921BBDFA}"/>
              </a:ext>
            </a:extLst>
          </p:cNvPr>
          <p:cNvSpPr>
            <a:spLocks noChangeArrowheads="1"/>
          </p:cNvSpPr>
          <p:nvPr/>
        </p:nvSpPr>
        <p:spPr bwMode="auto">
          <a:xfrm>
            <a:off x="3547166" y="5212449"/>
            <a:ext cx="3647010" cy="647700"/>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Before I would have done…</a:t>
            </a:r>
          </a:p>
          <a:p>
            <a:pPr algn="ctr" eaLnBrk="1" hangingPunct="1"/>
            <a:r>
              <a:rPr lang="en-GB" dirty="0">
                <a:cs typeface="Arial" charset="0"/>
              </a:rPr>
              <a:t>Now I will …</a:t>
            </a:r>
          </a:p>
        </p:txBody>
      </p:sp>
      <p:sp>
        <p:nvSpPr>
          <p:cNvPr id="15" name="AutoShape 12">
            <a:extLst>
              <a:ext uri="{FF2B5EF4-FFF2-40B4-BE49-F238E27FC236}">
                <a16:creationId xmlns:a16="http://schemas.microsoft.com/office/drawing/2014/main" id="{88D36E3F-2FFD-A048-869C-CC2650F508DD}"/>
              </a:ext>
            </a:extLst>
          </p:cNvPr>
          <p:cNvSpPr>
            <a:spLocks noChangeArrowheads="1"/>
          </p:cNvSpPr>
          <p:nvPr/>
        </p:nvSpPr>
        <p:spPr bwMode="auto">
          <a:xfrm>
            <a:off x="2459906" y="2474726"/>
            <a:ext cx="2976562" cy="720725"/>
          </a:xfrm>
          <a:prstGeom prst="roundRect">
            <a:avLst>
              <a:gd name="adj" fmla="val 16667"/>
            </a:avLst>
          </a:prstGeom>
          <a:solidFill>
            <a:srgbClr val="FCB0A3"/>
          </a:solidFill>
          <a:ln w="9525">
            <a:solidFill>
              <a:schemeClr val="tx1"/>
            </a:solidFill>
            <a:round/>
            <a:headEnd/>
            <a:tailEnd/>
          </a:ln>
        </p:spPr>
        <p:txBody>
          <a:bodyPr wrap="none" anchor="ctr"/>
          <a:lstStyle/>
          <a:p>
            <a:pPr algn="ctr"/>
            <a:r>
              <a:rPr lang="en-GB" dirty="0">
                <a:cs typeface="Arial" charset="0"/>
              </a:rPr>
              <a:t>I always knew ... but now</a:t>
            </a:r>
          </a:p>
          <a:p>
            <a:pPr algn="ctr"/>
            <a:r>
              <a:rPr lang="en-GB" dirty="0">
                <a:cs typeface="Arial" charset="0"/>
              </a:rPr>
              <a:t> I can see how it connects to… </a:t>
            </a:r>
          </a:p>
        </p:txBody>
      </p:sp>
      <p:sp>
        <p:nvSpPr>
          <p:cNvPr id="16" name="AutoShape 13">
            <a:extLst>
              <a:ext uri="{FF2B5EF4-FFF2-40B4-BE49-F238E27FC236}">
                <a16:creationId xmlns:a16="http://schemas.microsoft.com/office/drawing/2014/main" id="{E08A435F-55AB-414D-85C1-34C5ECF3B155}"/>
              </a:ext>
            </a:extLst>
          </p:cNvPr>
          <p:cNvSpPr>
            <a:spLocks noChangeArrowheads="1"/>
          </p:cNvSpPr>
          <p:nvPr/>
        </p:nvSpPr>
        <p:spPr bwMode="auto">
          <a:xfrm>
            <a:off x="7094362" y="3847589"/>
            <a:ext cx="2133756" cy="1293423"/>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dirty="0">
                <a:cs typeface="Arial" charset="0"/>
              </a:rPr>
              <a:t>One assumption of </a:t>
            </a:r>
          </a:p>
          <a:p>
            <a:pPr algn="ctr" eaLnBrk="1" hangingPunct="1"/>
            <a:r>
              <a:rPr lang="en-GB" dirty="0">
                <a:cs typeface="Arial" charset="0"/>
              </a:rPr>
              <a:t>mine that was </a:t>
            </a:r>
          </a:p>
          <a:p>
            <a:pPr algn="ctr" eaLnBrk="1" hangingPunct="1"/>
            <a:r>
              <a:rPr lang="en-GB" dirty="0">
                <a:cs typeface="Arial" charset="0"/>
              </a:rPr>
              <a:t>challenged was…</a:t>
            </a:r>
          </a:p>
        </p:txBody>
      </p:sp>
      <p:sp>
        <p:nvSpPr>
          <p:cNvPr id="17" name="AutoShape 14">
            <a:extLst>
              <a:ext uri="{FF2B5EF4-FFF2-40B4-BE49-F238E27FC236}">
                <a16:creationId xmlns:a16="http://schemas.microsoft.com/office/drawing/2014/main" id="{4A82C079-1562-1B4D-9F67-0A6D3F086416}"/>
              </a:ext>
            </a:extLst>
          </p:cNvPr>
          <p:cNvSpPr>
            <a:spLocks noChangeArrowheads="1"/>
          </p:cNvSpPr>
          <p:nvPr/>
        </p:nvSpPr>
        <p:spPr bwMode="auto">
          <a:xfrm>
            <a:off x="9104814" y="2738905"/>
            <a:ext cx="2735262" cy="71913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only knew ... </a:t>
            </a:r>
          </a:p>
          <a:p>
            <a:pPr algn="ctr"/>
            <a:r>
              <a:rPr lang="en-GB" dirty="0">
                <a:cs typeface="Arial" charset="0"/>
              </a:rPr>
              <a:t>now I also know ... </a:t>
            </a:r>
          </a:p>
        </p:txBody>
      </p:sp>
      <p:sp>
        <p:nvSpPr>
          <p:cNvPr id="18" name="AutoShape 15">
            <a:extLst>
              <a:ext uri="{FF2B5EF4-FFF2-40B4-BE49-F238E27FC236}">
                <a16:creationId xmlns:a16="http://schemas.microsoft.com/office/drawing/2014/main" id="{E52CF758-5D5C-8641-A449-611355EF3827}"/>
              </a:ext>
            </a:extLst>
          </p:cNvPr>
          <p:cNvSpPr>
            <a:spLocks noChangeArrowheads="1"/>
          </p:cNvSpPr>
          <p:nvPr/>
        </p:nvSpPr>
        <p:spPr bwMode="auto">
          <a:xfrm>
            <a:off x="288206" y="4106502"/>
            <a:ext cx="2305050" cy="357899"/>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I would like to learn…</a:t>
            </a:r>
          </a:p>
        </p:txBody>
      </p:sp>
      <p:sp>
        <p:nvSpPr>
          <p:cNvPr id="19" name="AutoShape 16">
            <a:extLst>
              <a:ext uri="{FF2B5EF4-FFF2-40B4-BE49-F238E27FC236}">
                <a16:creationId xmlns:a16="http://schemas.microsoft.com/office/drawing/2014/main" id="{56BE6EDE-B750-7E40-84D4-83B8467A12E8}"/>
              </a:ext>
            </a:extLst>
          </p:cNvPr>
          <p:cNvSpPr>
            <a:spLocks noChangeArrowheads="1"/>
          </p:cNvSpPr>
          <p:nvPr/>
        </p:nvSpPr>
        <p:spPr bwMode="auto">
          <a:xfrm>
            <a:off x="441860" y="5141012"/>
            <a:ext cx="2817967" cy="647700"/>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a:cs typeface="Arial" charset="0"/>
              </a:rPr>
              <a:t>Next lesson I would like to..</a:t>
            </a:r>
          </a:p>
        </p:txBody>
      </p:sp>
      <p:sp>
        <p:nvSpPr>
          <p:cNvPr id="20" name="AutoShape 18">
            <a:extLst>
              <a:ext uri="{FF2B5EF4-FFF2-40B4-BE49-F238E27FC236}">
                <a16:creationId xmlns:a16="http://schemas.microsoft.com/office/drawing/2014/main" id="{EA48393E-25E2-6F49-BC29-77C81C9FA45D}"/>
              </a:ext>
            </a:extLst>
          </p:cNvPr>
          <p:cNvSpPr>
            <a:spLocks noChangeArrowheads="1"/>
          </p:cNvSpPr>
          <p:nvPr/>
        </p:nvSpPr>
        <p:spPr bwMode="auto">
          <a:xfrm>
            <a:off x="2745022" y="4131362"/>
            <a:ext cx="1800225" cy="914400"/>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A question I </a:t>
            </a:r>
          </a:p>
          <a:p>
            <a:pPr algn="ctr" eaLnBrk="1" hangingPunct="1"/>
            <a:r>
              <a:rPr lang="en-GB" dirty="0">
                <a:solidFill>
                  <a:schemeClr val="tx2">
                    <a:lumMod val="75000"/>
                  </a:schemeClr>
                </a:solidFill>
                <a:cs typeface="Arial" charset="0"/>
              </a:rPr>
              <a:t>would like to</a:t>
            </a:r>
          </a:p>
          <a:p>
            <a:pPr algn="ctr" eaLnBrk="1" hangingPunct="1"/>
            <a:r>
              <a:rPr lang="en-GB" dirty="0">
                <a:solidFill>
                  <a:schemeClr val="tx2">
                    <a:lumMod val="75000"/>
                  </a:schemeClr>
                </a:solidFill>
                <a:cs typeface="Arial" charset="0"/>
              </a:rPr>
              <a:t>ask is…</a:t>
            </a:r>
          </a:p>
        </p:txBody>
      </p:sp>
      <p:sp>
        <p:nvSpPr>
          <p:cNvPr id="21" name="AutoShape 20">
            <a:extLst>
              <a:ext uri="{FF2B5EF4-FFF2-40B4-BE49-F238E27FC236}">
                <a16:creationId xmlns:a16="http://schemas.microsoft.com/office/drawing/2014/main" id="{45F8D37B-6E49-6E4F-8176-778E883B43A0}"/>
              </a:ext>
            </a:extLst>
          </p:cNvPr>
          <p:cNvSpPr>
            <a:spLocks noChangeArrowheads="1"/>
          </p:cNvSpPr>
          <p:nvPr/>
        </p:nvSpPr>
        <p:spPr bwMode="auto">
          <a:xfrm>
            <a:off x="459500" y="3266888"/>
            <a:ext cx="2133756" cy="720725"/>
          </a:xfrm>
          <a:prstGeom prst="roundRect">
            <a:avLst>
              <a:gd name="adj" fmla="val 16667"/>
            </a:avLst>
          </a:prstGeom>
          <a:solidFill>
            <a:srgbClr val="4FD1FF"/>
          </a:solidFill>
          <a:ln w="9525">
            <a:solidFill>
              <a:schemeClr val="tx1"/>
            </a:solidFill>
            <a:round/>
            <a:headEnd/>
            <a:tailEnd/>
          </a:ln>
        </p:spPr>
        <p:txBody>
          <a:bodyPr wrap="none" anchor="ctr"/>
          <a:lstStyle/>
          <a:p>
            <a:pPr algn="ctr" eaLnBrk="1" hangingPunct="1"/>
            <a:r>
              <a:rPr lang="en-GB" dirty="0">
                <a:cs typeface="Arial" charset="0"/>
              </a:rPr>
              <a:t>I’m really proud of the </a:t>
            </a:r>
          </a:p>
          <a:p>
            <a:pPr algn="ctr" eaLnBrk="1" hangingPunct="1"/>
            <a:r>
              <a:rPr lang="en-GB" dirty="0">
                <a:cs typeface="Arial" charset="0"/>
              </a:rPr>
              <a:t>way I have…</a:t>
            </a:r>
          </a:p>
        </p:txBody>
      </p:sp>
      <p:sp>
        <p:nvSpPr>
          <p:cNvPr id="22" name="AutoShape 21">
            <a:extLst>
              <a:ext uri="{FF2B5EF4-FFF2-40B4-BE49-F238E27FC236}">
                <a16:creationId xmlns:a16="http://schemas.microsoft.com/office/drawing/2014/main" id="{2B6DF951-703C-844F-B37C-74952D28F883}"/>
              </a:ext>
            </a:extLst>
          </p:cNvPr>
          <p:cNvSpPr>
            <a:spLocks noChangeArrowheads="1"/>
          </p:cNvSpPr>
          <p:nvPr/>
        </p:nvSpPr>
        <p:spPr bwMode="auto">
          <a:xfrm>
            <a:off x="227882" y="2403288"/>
            <a:ext cx="2087562" cy="719138"/>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The key words for</a:t>
            </a:r>
          </a:p>
          <a:p>
            <a:pPr algn="ctr" eaLnBrk="1" hangingPunct="1"/>
            <a:r>
              <a:rPr lang="en-GB" dirty="0">
                <a:cs typeface="Arial" charset="0"/>
              </a:rPr>
              <a:t>this lesson are…</a:t>
            </a:r>
          </a:p>
        </p:txBody>
      </p:sp>
    </p:spTree>
    <p:extLst>
      <p:ext uri="{BB962C8B-B14F-4D97-AF65-F5344CB8AC3E}">
        <p14:creationId xmlns:p14="http://schemas.microsoft.com/office/powerpoint/2010/main" val="12556259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TotalTime>
  <Words>1370</Words>
  <Application>Microsoft Office PowerPoint</Application>
  <PresentationFormat>Widescreen</PresentationFormat>
  <Paragraphs>96</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Frutiger W01</vt:lpstr>
      <vt:lpstr>1_Office Theme</vt:lpstr>
      <vt:lpstr>PowerPoint Presentation</vt:lpstr>
      <vt:lpstr>PowerPoint Presentation</vt:lpstr>
      <vt:lpstr>Keeping healthy at home</vt:lpstr>
      <vt:lpstr>Healthy body</vt:lpstr>
      <vt:lpstr>Healthy mind</vt:lpstr>
      <vt:lpstr>Keeping busy</vt:lpstr>
      <vt:lpstr>Feeling anxious or stressed?</vt:lpstr>
      <vt:lpstr>Staying calm</vt:lpstr>
      <vt:lpstr>Finally....</vt:lpstr>
    </vt:vector>
  </TitlesOfParts>
  <Manager/>
  <Company>WPSG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Tom Leadbetter</dc:creator>
  <cp:keywords/>
  <dc:description/>
  <cp:lastModifiedBy>K Hughes</cp:lastModifiedBy>
  <cp:revision>47</cp:revision>
  <dcterms:created xsi:type="dcterms:W3CDTF">2019-06-05T11:19:26Z</dcterms:created>
  <dcterms:modified xsi:type="dcterms:W3CDTF">2020-03-26T14:22:01Z</dcterms:modified>
  <cp:category/>
</cp:coreProperties>
</file>