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3" r:id="rId4"/>
    <p:sldId id="259" r:id="rId5"/>
    <p:sldId id="264" r:id="rId6"/>
    <p:sldId id="260"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A41"/>
    <a:srgbClr val="FEFDCA"/>
    <a:srgbClr val="F4FFA2"/>
    <a:srgbClr val="FFFD78"/>
    <a:srgbClr val="FFAFFF"/>
    <a:srgbClr val="00FA00"/>
    <a:srgbClr val="36D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88" autoAdjust="0"/>
    <p:restoredTop sz="94660"/>
  </p:normalViewPr>
  <p:slideViewPr>
    <p:cSldViewPr snapToGrid="0">
      <p:cViewPr varScale="1">
        <p:scale>
          <a:sx n="115" d="100"/>
          <a:sy n="115"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64C3E-4972-6944-900C-9E6FA7377293}"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33B44-A3A3-7D4D-A0F6-EF7CFCC28430}" type="slidenum">
              <a:rPr lang="en-US" smtClean="0"/>
              <a:t>‹#›</a:t>
            </a:fld>
            <a:endParaRPr lang="en-US"/>
          </a:p>
        </p:txBody>
      </p:sp>
    </p:spTree>
    <p:extLst>
      <p:ext uri="{BB962C8B-B14F-4D97-AF65-F5344CB8AC3E}">
        <p14:creationId xmlns:p14="http://schemas.microsoft.com/office/powerpoint/2010/main" val="151185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ad Now">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833757" y="217191"/>
            <a:ext cx="3108767" cy="365125"/>
          </a:xfrm>
          <a:prstGeom prst="rect">
            <a:avLst/>
          </a:prstGeom>
        </p:spPr>
        <p:txBody>
          <a:bodyPr/>
          <a:lstStyle>
            <a:lvl1pPr algn="r">
              <a:defRPr sz="2400">
                <a:solidFill>
                  <a:schemeClr val="tx1"/>
                </a:solidFill>
                <a:latin typeface="Century Gothic" panose="020B0502020202020204" pitchFamily="34" charset="0"/>
              </a:defRPr>
            </a:lvl1pPr>
          </a:lstStyle>
          <a:p>
            <a:fld id="{6EC42101-7142-4B67-ABC0-FA0A03985291}" type="datetime3">
              <a:rPr lang="en-US" smtClean="0"/>
              <a:pPr/>
              <a:t>26 March 2020</a:t>
            </a:fld>
            <a:endParaRPr lang="en-GB" dirty="0"/>
          </a:p>
        </p:txBody>
      </p:sp>
      <p:sp>
        <p:nvSpPr>
          <p:cNvPr id="8" name="Rectangle 7"/>
          <p:cNvSpPr/>
          <p:nvPr userDrawn="1"/>
        </p:nvSpPr>
        <p:spPr>
          <a:xfrm>
            <a:off x="180728" y="719836"/>
            <a:ext cx="2742086" cy="6604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600" b="1" i="0" dirty="0">
                <a:latin typeface="Century Gothic" panose="020B0502020202020204" pitchFamily="34" charset="0"/>
              </a:rPr>
              <a:t>READ NOW:</a:t>
            </a:r>
          </a:p>
        </p:txBody>
      </p:sp>
      <p:sp>
        <p:nvSpPr>
          <p:cNvPr id="9" name="Content Placeholder 2"/>
          <p:cNvSpPr>
            <a:spLocks noGrp="1"/>
          </p:cNvSpPr>
          <p:nvPr>
            <p:ph idx="1" hasCustomPrompt="1"/>
          </p:nvPr>
        </p:nvSpPr>
        <p:spPr>
          <a:xfrm>
            <a:off x="180728" y="1380282"/>
            <a:ext cx="11761796" cy="2142336"/>
          </a:xfrm>
          <a:solidFill>
            <a:schemeClr val="accent1">
              <a:lumMod val="20000"/>
              <a:lumOff val="80000"/>
            </a:schemeClr>
          </a:solidFill>
        </p:spPr>
        <p:txBody>
          <a:bodyPr>
            <a:noAutofit/>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dirty="0"/>
              <a:t>Add instructions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2"/>
          <p:cNvSpPr>
            <a:spLocks noGrp="1"/>
          </p:cNvSpPr>
          <p:nvPr>
            <p:ph type="body" sz="quarter" idx="11" hasCustomPrompt="1"/>
          </p:nvPr>
        </p:nvSpPr>
        <p:spPr>
          <a:xfrm>
            <a:off x="180728" y="217191"/>
            <a:ext cx="9083624" cy="502645"/>
          </a:xfrm>
        </p:spPr>
        <p:txBody>
          <a:bodyPr/>
          <a:lstStyle>
            <a:lvl1pPr marL="0" indent="0" algn="l">
              <a:buNone/>
              <a:defRPr sz="2400" b="1" u="sng" baseline="0">
                <a:latin typeface="Century Gothic" panose="020B0502020202020204" pitchFamily="34" charset="0"/>
              </a:defRPr>
            </a:lvl1pPr>
            <a:lvl2pPr algn="l">
              <a:defRPr u="sng"/>
            </a:lvl2pPr>
            <a:lvl3pPr algn="l">
              <a:defRPr u="sng"/>
            </a:lvl3pPr>
            <a:lvl4pPr algn="l">
              <a:defRPr u="sng"/>
            </a:lvl4pPr>
            <a:lvl5pPr algn="l">
              <a:defRPr u="sng"/>
            </a:lvl5pPr>
          </a:lstStyle>
          <a:p>
            <a:pPr lvl="0"/>
            <a:r>
              <a:rPr lang="en-GB" dirty="0"/>
              <a:t>Lesson title goes here</a:t>
            </a:r>
            <a:endParaRPr lang="en-US" dirty="0"/>
          </a:p>
        </p:txBody>
      </p:sp>
    </p:spTree>
    <p:extLst>
      <p:ext uri="{BB962C8B-B14F-4D97-AF65-F5344CB8AC3E}">
        <p14:creationId xmlns:p14="http://schemas.microsoft.com/office/powerpoint/2010/main" val="347014258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ntions / Success criteria / Challenge Question">
    <p:spTree>
      <p:nvGrpSpPr>
        <p:cNvPr id="1" name=""/>
        <p:cNvGrpSpPr/>
        <p:nvPr/>
      </p:nvGrpSpPr>
      <p:grpSpPr>
        <a:xfrm>
          <a:off x="0" y="0"/>
          <a:ext cx="0" cy="0"/>
          <a:chOff x="0" y="0"/>
          <a:chExt cx="0" cy="0"/>
        </a:xfrm>
      </p:grpSpPr>
      <p:sp>
        <p:nvSpPr>
          <p:cNvPr id="17" name="Cloud Callout 16">
            <a:extLst>
              <a:ext uri="{FF2B5EF4-FFF2-40B4-BE49-F238E27FC236}">
                <a16:creationId xmlns:a16="http://schemas.microsoft.com/office/drawing/2014/main" id="{5D737FED-672D-F248-BACD-5D0BEE513C60}"/>
              </a:ext>
            </a:extLst>
          </p:cNvPr>
          <p:cNvSpPr/>
          <p:nvPr userDrawn="1"/>
        </p:nvSpPr>
        <p:spPr>
          <a:xfrm rot="382695">
            <a:off x="527473" y="803073"/>
            <a:ext cx="4772025" cy="3200400"/>
          </a:xfrm>
          <a:prstGeom prst="cloudCallout">
            <a:avLst>
              <a:gd name="adj1" fmla="val -25060"/>
              <a:gd name="adj2" fmla="val 74435"/>
            </a:avLst>
          </a:prstGeom>
          <a:solidFill>
            <a:srgbClr val="73F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D34DF1E-9B27-F04A-B57B-1D2CA8E5CBAA}"/>
              </a:ext>
            </a:extLst>
          </p:cNvPr>
          <p:cNvSpPr>
            <a:spLocks noGrp="1"/>
          </p:cNvSpPr>
          <p:nvPr>
            <p:ph idx="11"/>
          </p:nvPr>
        </p:nvSpPr>
        <p:spPr>
          <a:xfrm>
            <a:off x="5572498" y="988810"/>
            <a:ext cx="6136877" cy="2297316"/>
          </a:xfrm>
          <a:solidFill>
            <a:srgbClr val="FFFF00"/>
          </a:solidFill>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5">
            <a:extLst>
              <a:ext uri="{FF2B5EF4-FFF2-40B4-BE49-F238E27FC236}">
                <a16:creationId xmlns:a16="http://schemas.microsoft.com/office/drawing/2014/main" id="{55D9FC08-038A-8E4B-9C22-9831CA1433F8}"/>
              </a:ext>
            </a:extLst>
          </p:cNvPr>
          <p:cNvSpPr/>
          <p:nvPr userDrawn="1"/>
        </p:nvSpPr>
        <p:spPr>
          <a:xfrm>
            <a:off x="5500489" y="342479"/>
            <a:ext cx="3063659" cy="523220"/>
          </a:xfrm>
          <a:prstGeom prst="rect">
            <a:avLst/>
          </a:prstGeom>
        </p:spPr>
        <p:txBody>
          <a:bodyPr wrap="none">
            <a:spAutoFit/>
          </a:bodyPr>
          <a:lstStyle/>
          <a:p>
            <a:r>
              <a:rPr kumimoji="0" lang="en-US" sz="2800" b="1" i="0" u="sng" strike="noStrike" kern="1200" cap="none" spc="0" normalizeH="0" baseline="0" noProof="0" dirty="0">
                <a:ln>
                  <a:noFill/>
                </a:ln>
                <a:solidFill>
                  <a:prstClr val="black"/>
                </a:solidFill>
                <a:effectLst/>
                <a:uLnTx/>
                <a:uFillTx/>
                <a:latin typeface="+mn-lt"/>
                <a:ea typeface="+mn-ea"/>
                <a:cs typeface="+mn-cs"/>
              </a:rPr>
              <a:t>Success criteria:</a:t>
            </a:r>
            <a:endParaRPr lang="en-GB" sz="1400" dirty="0"/>
          </a:p>
        </p:txBody>
      </p:sp>
      <p:sp>
        <p:nvSpPr>
          <p:cNvPr id="14" name="Rectangle 13">
            <a:extLst>
              <a:ext uri="{FF2B5EF4-FFF2-40B4-BE49-F238E27FC236}">
                <a16:creationId xmlns:a16="http://schemas.microsoft.com/office/drawing/2014/main" id="{ED3EC238-E08A-F745-B659-BD1EC9BACA7D}"/>
              </a:ext>
            </a:extLst>
          </p:cNvPr>
          <p:cNvSpPr/>
          <p:nvPr userDrawn="1"/>
        </p:nvSpPr>
        <p:spPr>
          <a:xfrm>
            <a:off x="326482" y="342479"/>
            <a:ext cx="3680816" cy="523220"/>
          </a:xfrm>
          <a:prstGeom prst="rect">
            <a:avLst/>
          </a:prstGeom>
        </p:spPr>
        <p:txBody>
          <a:bodyPr wrap="none">
            <a:spAutoFit/>
          </a:bodyPr>
          <a:lstStyle/>
          <a:p>
            <a:r>
              <a:rPr kumimoji="0" lang="en-US" sz="2800" b="1" i="0" u="sng" strike="noStrike" kern="1200" cap="none" spc="0" normalizeH="0" baseline="0" noProof="0" dirty="0">
                <a:ln>
                  <a:noFill/>
                </a:ln>
                <a:solidFill>
                  <a:prstClr val="black"/>
                </a:solidFill>
                <a:effectLst/>
                <a:uLnTx/>
                <a:uFillTx/>
                <a:latin typeface="+mn-lt"/>
                <a:ea typeface="+mn-ea"/>
                <a:cs typeface="+mn-cs"/>
              </a:rPr>
              <a:t>Challenge Question:</a:t>
            </a:r>
            <a:endParaRPr lang="en-GB" sz="1400" dirty="0"/>
          </a:p>
        </p:txBody>
      </p:sp>
      <p:sp>
        <p:nvSpPr>
          <p:cNvPr id="16" name="Text Placeholder 15">
            <a:extLst>
              <a:ext uri="{FF2B5EF4-FFF2-40B4-BE49-F238E27FC236}">
                <a16:creationId xmlns:a16="http://schemas.microsoft.com/office/drawing/2014/main" id="{F47670E2-D32E-BB43-8AFB-FE53AF1E0A0E}"/>
              </a:ext>
            </a:extLst>
          </p:cNvPr>
          <p:cNvSpPr>
            <a:spLocks noGrp="1"/>
          </p:cNvSpPr>
          <p:nvPr>
            <p:ph type="body" sz="quarter" idx="12"/>
          </p:nvPr>
        </p:nvSpPr>
        <p:spPr>
          <a:xfrm>
            <a:off x="1048969" y="1369100"/>
            <a:ext cx="3757612" cy="2200397"/>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2820679"/>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lent work">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5360" y="1142648"/>
            <a:ext cx="11049563" cy="5359752"/>
          </a:xfrm>
          <a:solidFill>
            <a:schemeClr val="accent1">
              <a:lumMod val="20000"/>
              <a:lumOff val="80000"/>
            </a:schemeClr>
          </a:solidFill>
        </p:spPr>
        <p:txBody>
          <a:bodyPr>
            <a:noAutofit/>
          </a:bodyPr>
          <a:lstStyle>
            <a:lvl1pPr>
              <a:defRPr sz="2800"/>
            </a:lvl1pPr>
            <a:lvl2pPr>
              <a:defRPr sz="2400"/>
            </a:lvl2pPr>
            <a:lvl3pPr>
              <a:defRPr sz="2000"/>
            </a:lvl3pPr>
            <a:lvl4pPr>
              <a:defRPr sz="1800"/>
            </a:lvl4pPr>
            <a:lvl5pPr>
              <a:defRPr sz="1800"/>
            </a:lvl5pPr>
          </a:lstStyle>
          <a:p>
            <a:pPr lvl="0"/>
            <a:r>
              <a:rPr lang="en-US" dirty="0"/>
              <a:t>Add instructions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a:xfrm>
            <a:off x="263352" y="312599"/>
            <a:ext cx="10972800" cy="706090"/>
          </a:xfrm>
        </p:spPr>
        <p:txBody>
          <a:bodyPr>
            <a:normAutofit/>
          </a:bodyPr>
          <a:lstStyle>
            <a:lvl1pPr algn="l">
              <a:defRPr sz="3600" b="1" u="sng"/>
            </a:lvl1pPr>
          </a:lstStyle>
          <a:p>
            <a:r>
              <a:rPr lang="en-US" dirty="0"/>
              <a:t>Click to edit Master title style</a:t>
            </a:r>
            <a:endParaRPr lang="en-GB" dirty="0"/>
          </a:p>
        </p:txBody>
      </p:sp>
    </p:spTree>
    <p:extLst>
      <p:ext uri="{BB962C8B-B14F-4D97-AF65-F5344CB8AC3E}">
        <p14:creationId xmlns:p14="http://schemas.microsoft.com/office/powerpoint/2010/main" val="360898432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ired work">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5360" y="1142648"/>
            <a:ext cx="11049563" cy="5359752"/>
          </a:xfrm>
          <a:solidFill>
            <a:schemeClr val="accent1">
              <a:lumMod val="20000"/>
              <a:lumOff val="80000"/>
            </a:schemeClr>
          </a:solidFill>
        </p:spPr>
        <p:txBody>
          <a:bodyPr>
            <a:noAutofit/>
          </a:bodyPr>
          <a:lstStyle>
            <a:lvl1pPr>
              <a:defRPr sz="2800"/>
            </a:lvl1pPr>
            <a:lvl2pPr>
              <a:defRPr sz="2400"/>
            </a:lvl2pPr>
            <a:lvl3pPr>
              <a:defRPr sz="2000"/>
            </a:lvl3pPr>
            <a:lvl4pPr>
              <a:defRPr sz="1800"/>
            </a:lvl4pPr>
            <a:lvl5pPr>
              <a:defRPr sz="1800"/>
            </a:lvl5pPr>
          </a:lstStyle>
          <a:p>
            <a:pPr lvl="0"/>
            <a:r>
              <a:rPr lang="en-US" dirty="0"/>
              <a:t>Add instructions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a:xfrm>
            <a:off x="263352" y="312599"/>
            <a:ext cx="10972800" cy="706090"/>
          </a:xfrm>
        </p:spPr>
        <p:txBody>
          <a:bodyPr>
            <a:normAutofit/>
          </a:bodyPr>
          <a:lstStyle>
            <a:lvl1pPr algn="l">
              <a:defRPr sz="3600" b="1" u="sng"/>
            </a:lvl1pPr>
          </a:lstStyle>
          <a:p>
            <a:r>
              <a:rPr lang="en-US" dirty="0"/>
              <a:t>Click to edit Master title style</a:t>
            </a:r>
            <a:endParaRPr lang="en-GB" dirty="0"/>
          </a:p>
        </p:txBody>
      </p:sp>
    </p:spTree>
    <p:extLst>
      <p:ext uri="{BB962C8B-B14F-4D97-AF65-F5344CB8AC3E}">
        <p14:creationId xmlns:p14="http://schemas.microsoft.com/office/powerpoint/2010/main" val="299960036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5360" y="1142648"/>
            <a:ext cx="11049563" cy="5359752"/>
          </a:xfrm>
          <a:solidFill>
            <a:schemeClr val="accent1">
              <a:lumMod val="20000"/>
              <a:lumOff val="80000"/>
            </a:schemeClr>
          </a:solidFill>
        </p:spPr>
        <p:txBody>
          <a:bodyPr>
            <a:noAutofit/>
          </a:bodyPr>
          <a:lstStyle>
            <a:lvl1pPr>
              <a:defRPr sz="2800"/>
            </a:lvl1pPr>
            <a:lvl2pPr>
              <a:defRPr sz="2400"/>
            </a:lvl2pPr>
            <a:lvl3pPr>
              <a:defRPr sz="2000"/>
            </a:lvl3pPr>
            <a:lvl4pPr>
              <a:defRPr sz="1800"/>
            </a:lvl4pPr>
            <a:lvl5pPr>
              <a:defRPr sz="1800"/>
            </a:lvl5pPr>
          </a:lstStyle>
          <a:p>
            <a:pPr lvl="0"/>
            <a:r>
              <a:rPr lang="en-US" dirty="0"/>
              <a:t>Add instructions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p:cNvSpPr>
            <a:spLocks noGrp="1"/>
          </p:cNvSpPr>
          <p:nvPr>
            <p:ph type="title"/>
          </p:nvPr>
        </p:nvSpPr>
        <p:spPr>
          <a:xfrm>
            <a:off x="263352" y="312599"/>
            <a:ext cx="10972800" cy="706090"/>
          </a:xfrm>
        </p:spPr>
        <p:txBody>
          <a:bodyPr>
            <a:normAutofit/>
          </a:bodyPr>
          <a:lstStyle>
            <a:lvl1pPr algn="l">
              <a:defRPr sz="3600" b="1" u="sng"/>
            </a:lvl1pPr>
          </a:lstStyle>
          <a:p>
            <a:r>
              <a:rPr lang="en-US" dirty="0"/>
              <a:t>Click to edit Master title style</a:t>
            </a:r>
            <a:endParaRPr lang="en-GB" dirty="0"/>
          </a:p>
        </p:txBody>
      </p:sp>
    </p:spTree>
    <p:extLst>
      <p:ext uri="{BB962C8B-B14F-4D97-AF65-F5344CB8AC3E}">
        <p14:creationId xmlns:p14="http://schemas.microsoft.com/office/powerpoint/2010/main" val="237674309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E6DC-95F5-3240-B2A7-1F54CDE9DD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32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DC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rotWithShape="1">
          <a:blip r:embed="rId8">
            <a:extLst>
              <a:ext uri="{BEBA8EAE-BF5A-486C-A8C5-ECC9F3942E4B}">
                <a14:imgProps xmlns:a14="http://schemas.microsoft.com/office/drawing/2010/main">
                  <a14:imgLayer r:embed="rId9">
                    <a14:imgEffect>
                      <a14:backgroundRemoval t="11701" b="90189" l="10000" r="90000"/>
                    </a14:imgEffect>
                  </a14:imgLayer>
                </a14:imgProps>
              </a:ext>
            </a:extLst>
          </a:blip>
          <a:srcRect t="1890"/>
          <a:stretch/>
        </p:blipFill>
        <p:spPr>
          <a:xfrm>
            <a:off x="11555716" y="6255657"/>
            <a:ext cx="601847" cy="562034"/>
          </a:xfrm>
          <a:prstGeom prst="rect">
            <a:avLst/>
          </a:prstGeom>
        </p:spPr>
      </p:pic>
      <p:sp>
        <p:nvSpPr>
          <p:cNvPr id="5" name="Rectangle 4">
            <a:extLst>
              <a:ext uri="{FF2B5EF4-FFF2-40B4-BE49-F238E27FC236}">
                <a16:creationId xmlns:a16="http://schemas.microsoft.com/office/drawing/2014/main" id="{5A7F8F05-746A-EC41-9B50-765201C7F888}"/>
              </a:ext>
            </a:extLst>
          </p:cNvPr>
          <p:cNvSpPr/>
          <p:nvPr userDrawn="1"/>
        </p:nvSpPr>
        <p:spPr>
          <a:xfrm>
            <a:off x="2" y="-9027"/>
            <a:ext cx="12191998" cy="6867027"/>
          </a:xfrm>
          <a:prstGeom prst="rect">
            <a:avLst/>
          </a:prstGeom>
          <a:solidFill>
            <a:schemeClr val="accent1">
              <a:lumMod val="60000"/>
              <a:lumOff val="40000"/>
            </a:schemeClr>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6" name="Rectangle 5">
            <a:extLst>
              <a:ext uri="{FF2B5EF4-FFF2-40B4-BE49-F238E27FC236}">
                <a16:creationId xmlns:a16="http://schemas.microsoft.com/office/drawing/2014/main" id="{26E561BA-5F56-CB44-AA0B-9ED64CB38D18}"/>
              </a:ext>
            </a:extLst>
          </p:cNvPr>
          <p:cNvSpPr/>
          <p:nvPr userDrawn="1"/>
        </p:nvSpPr>
        <p:spPr>
          <a:xfrm>
            <a:off x="92535" y="62472"/>
            <a:ext cx="11993447" cy="6724027"/>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pic>
        <p:nvPicPr>
          <p:cNvPr id="7" name="Picture 3">
            <a:extLst>
              <a:ext uri="{FF2B5EF4-FFF2-40B4-BE49-F238E27FC236}">
                <a16:creationId xmlns:a16="http://schemas.microsoft.com/office/drawing/2014/main" id="{88C227EF-61FB-1E40-A03E-1FEB1CEAEF4F}"/>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69652" y="6205569"/>
            <a:ext cx="1622020" cy="49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25FAFDC2-666D-DF41-A084-75DF1CCA517E}"/>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363199" y="6197663"/>
            <a:ext cx="1622020" cy="49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0281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8" r:id="rId4"/>
    <p:sldLayoutId id="2147483669" r:id="rId5"/>
    <p:sldLayoutId id="2147483670" r:id="rId6"/>
  </p:sldLayoutIdLst>
  <p:txStyles>
    <p:titleStyle>
      <a:lvl1pPr algn="ctr" defTabSz="914400" rtl="0" eaLnBrk="1" latinLnBrk="0" hangingPunct="1">
        <a:spcBef>
          <a:spcPct val="0"/>
        </a:spcBef>
        <a:buNone/>
        <a:defRPr sz="4400" b="0" i="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38148-37C3-4048-A331-CAECDBCA3A74}"/>
              </a:ext>
            </a:extLst>
          </p:cNvPr>
          <p:cNvSpPr>
            <a:spLocks noGrp="1"/>
          </p:cNvSpPr>
          <p:nvPr>
            <p:ph type="dt" sz="half" idx="10"/>
          </p:nvPr>
        </p:nvSpPr>
        <p:spPr/>
        <p:txBody>
          <a:bodyPr/>
          <a:lstStyle/>
          <a:p>
            <a:fld id="{6EC42101-7142-4B67-ABC0-FA0A03985291}" type="datetime3">
              <a:rPr lang="en-US" smtClean="0"/>
              <a:pPr/>
              <a:t>26 March 2020</a:t>
            </a:fld>
            <a:endParaRPr lang="en-GB" dirty="0"/>
          </a:p>
        </p:txBody>
      </p:sp>
      <p:sp>
        <p:nvSpPr>
          <p:cNvPr id="3" name="Content Placeholder 2">
            <a:extLst>
              <a:ext uri="{FF2B5EF4-FFF2-40B4-BE49-F238E27FC236}">
                <a16:creationId xmlns:a16="http://schemas.microsoft.com/office/drawing/2014/main" id="{A2473008-8AD8-DE4B-847F-18B53B172A09}"/>
              </a:ext>
            </a:extLst>
          </p:cNvPr>
          <p:cNvSpPr>
            <a:spLocks noGrp="1"/>
          </p:cNvSpPr>
          <p:nvPr>
            <p:ph idx="1"/>
          </p:nvPr>
        </p:nvSpPr>
        <p:spPr>
          <a:xfrm>
            <a:off x="180728" y="1434069"/>
            <a:ext cx="8653029" cy="3480870"/>
          </a:xfrm>
          <a:solidFill>
            <a:schemeClr val="accent6">
              <a:lumMod val="20000"/>
              <a:lumOff val="80000"/>
            </a:schemeClr>
          </a:solidFill>
        </p:spPr>
        <p:txBody>
          <a:bodyPr/>
          <a:lstStyle/>
          <a:p>
            <a:pPr marL="0" indent="0">
              <a:buNone/>
            </a:pPr>
            <a:r>
              <a:rPr lang="en-US" sz="2400" dirty="0"/>
              <a:t>The home is the most common place for young children to be injured. Before they begin school, children often spend the greater part of their day at home and they are curious, adventurous and do not have a full understanding of the consequences of their actions. </a:t>
            </a:r>
          </a:p>
          <a:p>
            <a:pPr marL="0" indent="0">
              <a:buNone/>
            </a:pPr>
            <a:r>
              <a:rPr lang="en-US" sz="2400" dirty="0"/>
              <a:t>Most injuries are predictable and preventable. It’s important to make the home environment as safe as possible to </a:t>
            </a:r>
            <a:r>
              <a:rPr lang="en-US" sz="2400" dirty="0" err="1"/>
              <a:t>minimise</a:t>
            </a:r>
            <a:r>
              <a:rPr lang="en-US" sz="2400" dirty="0"/>
              <a:t> the likelihood, frequency and severity of injuries.</a:t>
            </a:r>
          </a:p>
          <a:p>
            <a:pPr marL="0" indent="0">
              <a:buNone/>
            </a:pPr>
            <a:endParaRPr lang="en-US" sz="2400" dirty="0"/>
          </a:p>
        </p:txBody>
      </p:sp>
      <p:sp>
        <p:nvSpPr>
          <p:cNvPr id="4" name="Text Placeholder 3">
            <a:extLst>
              <a:ext uri="{FF2B5EF4-FFF2-40B4-BE49-F238E27FC236}">
                <a16:creationId xmlns:a16="http://schemas.microsoft.com/office/drawing/2014/main" id="{E5057CF4-E459-764F-B8EC-070E442CA2E4}"/>
              </a:ext>
            </a:extLst>
          </p:cNvPr>
          <p:cNvSpPr>
            <a:spLocks noGrp="1"/>
          </p:cNvSpPr>
          <p:nvPr>
            <p:ph type="body" sz="quarter" idx="11"/>
          </p:nvPr>
        </p:nvSpPr>
        <p:spPr/>
        <p:txBody>
          <a:bodyPr/>
          <a:lstStyle/>
          <a:p>
            <a:r>
              <a:rPr lang="en-US" dirty="0"/>
              <a:t>Health and Safety in the Home</a:t>
            </a:r>
          </a:p>
        </p:txBody>
      </p:sp>
      <p:sp>
        <p:nvSpPr>
          <p:cNvPr id="5" name="TextBox 4">
            <a:extLst>
              <a:ext uri="{FF2B5EF4-FFF2-40B4-BE49-F238E27FC236}">
                <a16:creationId xmlns:a16="http://schemas.microsoft.com/office/drawing/2014/main" id="{E75CD1F2-2816-4964-BB9F-67E7962DBD5E}"/>
              </a:ext>
            </a:extLst>
          </p:cNvPr>
          <p:cNvSpPr txBox="1"/>
          <p:nvPr/>
        </p:nvSpPr>
        <p:spPr>
          <a:xfrm>
            <a:off x="841513" y="4998671"/>
            <a:ext cx="10508974" cy="830997"/>
          </a:xfrm>
          <a:prstGeom prst="rect">
            <a:avLst/>
          </a:prstGeom>
          <a:solidFill>
            <a:srgbClr val="FFFF00"/>
          </a:solidFill>
        </p:spPr>
        <p:txBody>
          <a:bodyPr wrap="square" rtlCol="0">
            <a:spAutoFit/>
          </a:bodyPr>
          <a:lstStyle/>
          <a:p>
            <a:pPr algn="ctr"/>
            <a:r>
              <a:rPr lang="en-GB" sz="2400" b="1" dirty="0">
                <a:latin typeface="Century Gothic" panose="020B0502020202020204" pitchFamily="34" charset="0"/>
              </a:rPr>
              <a:t>Task:  Write a list of activities that you do or could do at home, that might potentially be dangerous or a health and safety risk.</a:t>
            </a:r>
          </a:p>
        </p:txBody>
      </p:sp>
      <p:pic>
        <p:nvPicPr>
          <p:cNvPr id="6" name="Picture 6" descr="C:\Users\Optic Group111\Desktop\CORE THEME 1.png">
            <a:extLst>
              <a:ext uri="{FF2B5EF4-FFF2-40B4-BE49-F238E27FC236}">
                <a16:creationId xmlns:a16="http://schemas.microsoft.com/office/drawing/2014/main" id="{E62A2C70-5E30-1246-BD81-5A60F3A0B6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9987" y="222370"/>
            <a:ext cx="797498" cy="797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Optic Group111\Desktop\CORE THEME 2.png">
            <a:extLst>
              <a:ext uri="{FF2B5EF4-FFF2-40B4-BE49-F238E27FC236}">
                <a16:creationId xmlns:a16="http://schemas.microsoft.com/office/drawing/2014/main" id="{3449B500-43B0-0146-8E94-858749DB35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1905" y="229640"/>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Optic Group111\Desktop\CORE THEME 3.png">
            <a:extLst>
              <a:ext uri="{FF2B5EF4-FFF2-40B4-BE49-F238E27FC236}">
                <a16:creationId xmlns:a16="http://schemas.microsoft.com/office/drawing/2014/main" id="{F410D8D6-1E9D-0148-959B-916D88686B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539" y="228710"/>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Optic Group111\Desktop\CORE THEME 4.png">
            <a:extLst>
              <a:ext uri="{FF2B5EF4-FFF2-40B4-BE49-F238E27FC236}">
                <a16:creationId xmlns:a16="http://schemas.microsoft.com/office/drawing/2014/main" id="{62B50CA8-4930-BD4A-B816-8DC8F76E4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8943" y="221784"/>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Optic Group111\Desktop\CORE THEME 5.png">
            <a:extLst>
              <a:ext uri="{FF2B5EF4-FFF2-40B4-BE49-F238E27FC236}">
                <a16:creationId xmlns:a16="http://schemas.microsoft.com/office/drawing/2014/main" id="{DBCC37F9-4F8B-0B47-8DA7-7E66B53CE9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2647" y="1696370"/>
            <a:ext cx="2647030" cy="26470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Optic Group111\Desktop\CORE THEME 6.png">
            <a:extLst>
              <a:ext uri="{FF2B5EF4-FFF2-40B4-BE49-F238E27FC236}">
                <a16:creationId xmlns:a16="http://schemas.microsoft.com/office/drawing/2014/main" id="{24346F02-EF6F-4448-B7D4-E1A5BF5BB3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7348" y="235654"/>
            <a:ext cx="784214" cy="7842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5A2696F6-CBFA-A045-BA8F-71925FF036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7450" y="6067772"/>
            <a:ext cx="1868669" cy="56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C:\Users\Optic Group111\Desktop\CORE THEME 5.png">
            <a:extLst>
              <a:ext uri="{FF2B5EF4-FFF2-40B4-BE49-F238E27FC236}">
                <a16:creationId xmlns:a16="http://schemas.microsoft.com/office/drawing/2014/main" id="{37649FCA-4ADB-6F48-854E-48A9B6EE6B2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90539" y="5971041"/>
            <a:ext cx="727912" cy="7279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Optic Group111\Desktop\CORE THEME 5.png">
            <a:extLst>
              <a:ext uri="{FF2B5EF4-FFF2-40B4-BE49-F238E27FC236}">
                <a16:creationId xmlns:a16="http://schemas.microsoft.com/office/drawing/2014/main" id="{19EA0844-579D-0546-B741-9D637777B99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4628" y="5971041"/>
            <a:ext cx="727912" cy="72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3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E4D000-977D-B945-8887-C2EAF41F1B6A}"/>
              </a:ext>
            </a:extLst>
          </p:cNvPr>
          <p:cNvSpPr>
            <a:spLocks noGrp="1"/>
          </p:cNvSpPr>
          <p:nvPr>
            <p:ph idx="11"/>
          </p:nvPr>
        </p:nvSpPr>
        <p:spPr/>
        <p:txBody>
          <a:bodyPr/>
          <a:lstStyle/>
          <a:p>
            <a:r>
              <a:rPr lang="en-GB" dirty="0"/>
              <a:t>To identify potential health and safety risks at home</a:t>
            </a:r>
          </a:p>
          <a:p>
            <a:r>
              <a:rPr lang="en-GB" dirty="0"/>
              <a:t>To understand how to minimise those risks and what to do if they occur</a:t>
            </a:r>
          </a:p>
        </p:txBody>
      </p:sp>
      <p:sp>
        <p:nvSpPr>
          <p:cNvPr id="3" name="Text Placeholder 2">
            <a:extLst>
              <a:ext uri="{FF2B5EF4-FFF2-40B4-BE49-F238E27FC236}">
                <a16:creationId xmlns:a16="http://schemas.microsoft.com/office/drawing/2014/main" id="{E8DDC2F1-1832-254B-9628-5F0773B232E3}"/>
              </a:ext>
            </a:extLst>
          </p:cNvPr>
          <p:cNvSpPr>
            <a:spLocks noGrp="1"/>
          </p:cNvSpPr>
          <p:nvPr>
            <p:ph type="body" sz="quarter" idx="12"/>
          </p:nvPr>
        </p:nvSpPr>
        <p:spPr/>
        <p:txBody>
          <a:bodyPr/>
          <a:lstStyle/>
          <a:p>
            <a:r>
              <a:rPr lang="en-US" dirty="0"/>
              <a:t>How do we make sure we are always safe?</a:t>
            </a:r>
          </a:p>
        </p:txBody>
      </p:sp>
      <p:pic>
        <p:nvPicPr>
          <p:cNvPr id="4" name="Picture 10">
            <a:extLst>
              <a:ext uri="{FF2B5EF4-FFF2-40B4-BE49-F238E27FC236}">
                <a16:creationId xmlns:a16="http://schemas.microsoft.com/office/drawing/2014/main" id="{E551CE91-1D7B-F243-B2C6-4E07B958DF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450" y="6067772"/>
            <a:ext cx="1868669" cy="56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Optic Group111\Desktop\CORE THEME 5.png">
            <a:extLst>
              <a:ext uri="{FF2B5EF4-FFF2-40B4-BE49-F238E27FC236}">
                <a16:creationId xmlns:a16="http://schemas.microsoft.com/office/drawing/2014/main" id="{23C8E6E4-BD6E-1A44-9B4B-44CEC7A1CA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0539" y="5971041"/>
            <a:ext cx="727912" cy="727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Optic Group111\Desktop\CORE THEME 5.png">
            <a:extLst>
              <a:ext uri="{FF2B5EF4-FFF2-40B4-BE49-F238E27FC236}">
                <a16:creationId xmlns:a16="http://schemas.microsoft.com/office/drawing/2014/main" id="{83FFF5CA-FA15-0C4D-8F41-0AE4507C04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4628" y="5971041"/>
            <a:ext cx="727912" cy="72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9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1EA30C-1626-4F95-A824-5A109E9197F4}"/>
              </a:ext>
            </a:extLst>
          </p:cNvPr>
          <p:cNvSpPr>
            <a:spLocks noGrp="1"/>
          </p:cNvSpPr>
          <p:nvPr>
            <p:ph idx="1"/>
          </p:nvPr>
        </p:nvSpPr>
        <p:spPr>
          <a:xfrm>
            <a:off x="335360" y="1142648"/>
            <a:ext cx="11049563" cy="4706823"/>
          </a:xfrm>
          <a:solidFill>
            <a:schemeClr val="accent6">
              <a:lumMod val="20000"/>
              <a:lumOff val="80000"/>
            </a:schemeClr>
          </a:solidFill>
        </p:spPr>
        <p:txBody>
          <a:bodyPr/>
          <a:lstStyle/>
          <a:p>
            <a:pPr marL="0" indent="0">
              <a:buNone/>
            </a:pPr>
            <a:r>
              <a:rPr lang="en-GB" dirty="0"/>
              <a:t>Brainstorm your lists together as a form so that you can see the risks that you may not have thought of yourself. (3 mins)</a:t>
            </a:r>
          </a:p>
          <a:p>
            <a:pPr marL="0" indent="0">
              <a:buNone/>
            </a:pPr>
            <a:endParaRPr lang="en-GB" dirty="0"/>
          </a:p>
          <a:p>
            <a:pPr marL="0" indent="0">
              <a:buNone/>
            </a:pPr>
            <a:endParaRPr lang="en-GB" dirty="0"/>
          </a:p>
          <a:p>
            <a:pPr marL="0" indent="0">
              <a:buNone/>
            </a:pPr>
            <a:r>
              <a:rPr lang="en-GB" dirty="0"/>
              <a:t>Then.... </a:t>
            </a:r>
            <a:r>
              <a:rPr lang="en-GB" b="1" dirty="0"/>
              <a:t>Turn and talk in pairs (2 mins)</a:t>
            </a:r>
          </a:p>
          <a:p>
            <a:pPr marL="0" indent="0">
              <a:buNone/>
            </a:pPr>
            <a:r>
              <a:rPr lang="en-GB" dirty="0"/>
              <a:t>What can you do to minimise each risk?</a:t>
            </a:r>
          </a:p>
        </p:txBody>
      </p:sp>
      <p:sp>
        <p:nvSpPr>
          <p:cNvPr id="3" name="Title 2">
            <a:extLst>
              <a:ext uri="{FF2B5EF4-FFF2-40B4-BE49-F238E27FC236}">
                <a16:creationId xmlns:a16="http://schemas.microsoft.com/office/drawing/2014/main" id="{AE446C92-1E46-403C-93FB-AA891F37D1E3}"/>
              </a:ext>
            </a:extLst>
          </p:cNvPr>
          <p:cNvSpPr>
            <a:spLocks noGrp="1"/>
          </p:cNvSpPr>
          <p:nvPr>
            <p:ph type="title"/>
          </p:nvPr>
        </p:nvSpPr>
        <p:spPr/>
        <p:txBody>
          <a:bodyPr/>
          <a:lstStyle/>
          <a:p>
            <a:r>
              <a:rPr lang="en-GB" dirty="0"/>
              <a:t>What did you come up with?</a:t>
            </a:r>
          </a:p>
        </p:txBody>
      </p:sp>
      <p:pic>
        <p:nvPicPr>
          <p:cNvPr id="4" name="Picture 10">
            <a:extLst>
              <a:ext uri="{FF2B5EF4-FFF2-40B4-BE49-F238E27FC236}">
                <a16:creationId xmlns:a16="http://schemas.microsoft.com/office/drawing/2014/main" id="{CFDF19AC-2A2B-C74D-B814-E33AD1128D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450" y="6067772"/>
            <a:ext cx="1868669" cy="56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Optic Group111\Desktop\CORE THEME 5.png">
            <a:extLst>
              <a:ext uri="{FF2B5EF4-FFF2-40B4-BE49-F238E27FC236}">
                <a16:creationId xmlns:a16="http://schemas.microsoft.com/office/drawing/2014/main" id="{39B769DB-6855-6643-9C8E-11D129C656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0539" y="5971041"/>
            <a:ext cx="727912" cy="727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Optic Group111\Desktop\CORE THEME 5.png">
            <a:extLst>
              <a:ext uri="{FF2B5EF4-FFF2-40B4-BE49-F238E27FC236}">
                <a16:creationId xmlns:a16="http://schemas.microsoft.com/office/drawing/2014/main" id="{FCF8209A-6B0D-1E47-A3D9-88E728738D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4628" y="5971041"/>
            <a:ext cx="727912" cy="72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14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87004D-778F-2D4E-94F8-F207D01F3357}"/>
              </a:ext>
            </a:extLst>
          </p:cNvPr>
          <p:cNvSpPr>
            <a:spLocks noGrp="1"/>
          </p:cNvSpPr>
          <p:nvPr>
            <p:ph idx="1"/>
          </p:nvPr>
        </p:nvSpPr>
        <p:spPr>
          <a:xfrm>
            <a:off x="335360" y="1142648"/>
            <a:ext cx="8848981" cy="4908528"/>
          </a:xfrm>
          <a:solidFill>
            <a:schemeClr val="accent6">
              <a:lumMod val="20000"/>
              <a:lumOff val="80000"/>
            </a:schemeClr>
          </a:solidFill>
        </p:spPr>
        <p:txBody>
          <a:bodyPr/>
          <a:lstStyle/>
          <a:p>
            <a:pPr marL="0" indent="0">
              <a:buNone/>
            </a:pPr>
            <a:r>
              <a:rPr lang="en-US" sz="2000" dirty="0"/>
              <a:t>Please remember the following:</a:t>
            </a:r>
          </a:p>
          <a:p>
            <a:r>
              <a:rPr lang="en-US" sz="2000" dirty="0"/>
              <a:t>Ask an adult's permission before cooking if possible.</a:t>
            </a:r>
          </a:p>
          <a:p>
            <a:r>
              <a:rPr lang="en-US" sz="2000" dirty="0"/>
              <a:t>Ask for help if you aren’t sure of what to do.</a:t>
            </a:r>
          </a:p>
          <a:p>
            <a:r>
              <a:rPr lang="en-US" sz="2000" dirty="0"/>
              <a:t>Keep it simple wherever possible, remember that a toaster and microwave are safer than a cooker/oven, so use them if you can.</a:t>
            </a:r>
          </a:p>
          <a:p>
            <a:r>
              <a:rPr lang="en-US" sz="2000" dirty="0"/>
              <a:t>Don’t cook too many things at once!  It can be difficult to manage.</a:t>
            </a:r>
          </a:p>
          <a:p>
            <a:r>
              <a:rPr lang="en-US" sz="2000" dirty="0"/>
              <a:t>Remember hygiene! Wash your hands before cooking and after touching any raw meat.  Wash up everything that you have used with hot water and washing up liquid.</a:t>
            </a:r>
          </a:p>
          <a:p>
            <a:r>
              <a:rPr lang="en-US" sz="2000" dirty="0"/>
              <a:t>If you burn yourself, tell an adult, run the burn under cold running water for 5 mins.  If you are alone or it is very bad, call for an ambulance.</a:t>
            </a:r>
          </a:p>
          <a:p>
            <a:r>
              <a:rPr lang="en-US" sz="2000" dirty="0"/>
              <a:t>Cooking with family can be fun and something to do together.  Think about baking or cooking with parents and siblings if possible.</a:t>
            </a:r>
          </a:p>
        </p:txBody>
      </p:sp>
      <p:sp>
        <p:nvSpPr>
          <p:cNvPr id="3" name="Title 2">
            <a:extLst>
              <a:ext uri="{FF2B5EF4-FFF2-40B4-BE49-F238E27FC236}">
                <a16:creationId xmlns:a16="http://schemas.microsoft.com/office/drawing/2014/main" id="{11E97B73-1BA5-FE4B-B85C-5D634F8631ED}"/>
              </a:ext>
            </a:extLst>
          </p:cNvPr>
          <p:cNvSpPr>
            <a:spLocks noGrp="1"/>
          </p:cNvSpPr>
          <p:nvPr>
            <p:ph type="title"/>
          </p:nvPr>
        </p:nvSpPr>
        <p:spPr/>
        <p:txBody>
          <a:bodyPr/>
          <a:lstStyle/>
          <a:p>
            <a:r>
              <a:rPr lang="en-US" dirty="0"/>
              <a:t>Cooking at home</a:t>
            </a:r>
          </a:p>
        </p:txBody>
      </p:sp>
      <p:pic>
        <p:nvPicPr>
          <p:cNvPr id="5" name="Picture 4">
            <a:extLst>
              <a:ext uri="{FF2B5EF4-FFF2-40B4-BE49-F238E27FC236}">
                <a16:creationId xmlns:a16="http://schemas.microsoft.com/office/drawing/2014/main" id="{F7440307-58E4-4233-A4E1-6525CDE60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4341" y="2309191"/>
            <a:ext cx="2751372" cy="2239617"/>
          </a:xfrm>
          <a:prstGeom prst="rect">
            <a:avLst/>
          </a:prstGeom>
        </p:spPr>
      </p:pic>
      <p:pic>
        <p:nvPicPr>
          <p:cNvPr id="6" name="Picture 10">
            <a:extLst>
              <a:ext uri="{FF2B5EF4-FFF2-40B4-BE49-F238E27FC236}">
                <a16:creationId xmlns:a16="http://schemas.microsoft.com/office/drawing/2014/main" id="{7569011E-0ED7-8F48-A7B9-84929F22AD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450" y="6067772"/>
            <a:ext cx="1868669" cy="56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Optic Group111\Desktop\CORE THEME 5.png">
            <a:extLst>
              <a:ext uri="{FF2B5EF4-FFF2-40B4-BE49-F238E27FC236}">
                <a16:creationId xmlns:a16="http://schemas.microsoft.com/office/drawing/2014/main" id="{55ADC596-CD8F-614E-BE9B-1F03966CC2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539" y="5971041"/>
            <a:ext cx="727912" cy="7279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Optic Group111\Desktop\CORE THEME 5.png">
            <a:extLst>
              <a:ext uri="{FF2B5EF4-FFF2-40B4-BE49-F238E27FC236}">
                <a16:creationId xmlns:a16="http://schemas.microsoft.com/office/drawing/2014/main" id="{D7648170-4D34-6B4E-9E6B-A326CF6159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628" y="5971041"/>
            <a:ext cx="727912" cy="72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43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4D46D-B0E9-4E0C-A9C1-2B46288DB755}"/>
              </a:ext>
            </a:extLst>
          </p:cNvPr>
          <p:cNvSpPr>
            <a:spLocks noGrp="1"/>
          </p:cNvSpPr>
          <p:nvPr>
            <p:ph idx="1"/>
          </p:nvPr>
        </p:nvSpPr>
        <p:spPr>
          <a:xfrm>
            <a:off x="263352" y="991795"/>
            <a:ext cx="9615464" cy="5045934"/>
          </a:xfrm>
          <a:solidFill>
            <a:schemeClr val="accent6">
              <a:lumMod val="20000"/>
              <a:lumOff val="80000"/>
            </a:schemeClr>
          </a:solidFill>
        </p:spPr>
        <p:txBody>
          <a:bodyPr/>
          <a:lstStyle/>
          <a:p>
            <a:pPr marL="0" indent="0">
              <a:buNone/>
            </a:pPr>
            <a:r>
              <a:rPr lang="en-GB" sz="2400" dirty="0"/>
              <a:t>If you have periods of time where you are home without an adult, it’s good to keep these things in mind:</a:t>
            </a:r>
          </a:p>
          <a:p>
            <a:pPr marL="285750" indent="-285750"/>
            <a:r>
              <a:rPr lang="en-GB" sz="2400" dirty="0"/>
              <a:t>Think about it before you answer a knock at the door – ask who it is and if you don’t know them, don’t open it!</a:t>
            </a:r>
          </a:p>
          <a:p>
            <a:pPr marL="285750" indent="-285750"/>
            <a:r>
              <a:rPr lang="en-GB" sz="2400" dirty="0"/>
              <a:t>Know who you would contact if there was an emergency or you were worried – do you have parents numbers saved in your phone or written down?  Who else could you call? (Another family member, family friend, neighbour etc)  Ask your parents about this so that you are agreed on who you should contact.</a:t>
            </a:r>
          </a:p>
          <a:p>
            <a:pPr marL="285750" indent="-285750"/>
            <a:r>
              <a:rPr lang="en-GB" sz="2400" dirty="0"/>
              <a:t>If there was an emergency (i.e. a fire or an accident) – What would you need to do?</a:t>
            </a:r>
          </a:p>
        </p:txBody>
      </p:sp>
      <p:sp>
        <p:nvSpPr>
          <p:cNvPr id="3" name="Title 2">
            <a:extLst>
              <a:ext uri="{FF2B5EF4-FFF2-40B4-BE49-F238E27FC236}">
                <a16:creationId xmlns:a16="http://schemas.microsoft.com/office/drawing/2014/main" id="{8241EF7E-7550-4C0C-8555-05C35CB5E859}"/>
              </a:ext>
            </a:extLst>
          </p:cNvPr>
          <p:cNvSpPr>
            <a:spLocks noGrp="1"/>
          </p:cNvSpPr>
          <p:nvPr>
            <p:ph type="title"/>
          </p:nvPr>
        </p:nvSpPr>
        <p:spPr/>
        <p:txBody>
          <a:bodyPr/>
          <a:lstStyle/>
          <a:p>
            <a:r>
              <a:rPr lang="en-GB" dirty="0"/>
              <a:t>Home alone?</a:t>
            </a:r>
          </a:p>
        </p:txBody>
      </p:sp>
      <p:pic>
        <p:nvPicPr>
          <p:cNvPr id="4" name="Picture 10">
            <a:extLst>
              <a:ext uri="{FF2B5EF4-FFF2-40B4-BE49-F238E27FC236}">
                <a16:creationId xmlns:a16="http://schemas.microsoft.com/office/drawing/2014/main" id="{1629E6E1-A48A-0246-993B-310AFA138F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450" y="6067772"/>
            <a:ext cx="1868669" cy="56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Optic Group111\Desktop\CORE THEME 5.png">
            <a:extLst>
              <a:ext uri="{FF2B5EF4-FFF2-40B4-BE49-F238E27FC236}">
                <a16:creationId xmlns:a16="http://schemas.microsoft.com/office/drawing/2014/main" id="{FAED76D3-0694-2942-B60E-C9AAB0DA0F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0539" y="5971041"/>
            <a:ext cx="727912" cy="727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Optic Group111\Desktop\CORE THEME 5.png">
            <a:extLst>
              <a:ext uri="{FF2B5EF4-FFF2-40B4-BE49-F238E27FC236}">
                <a16:creationId xmlns:a16="http://schemas.microsoft.com/office/drawing/2014/main" id="{C1CE69F9-FF0F-C34C-8692-7B003FEE26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4628" y="5971041"/>
            <a:ext cx="727912" cy="72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7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7AFD5F-AA89-714F-B46A-525CBD9AE503}"/>
              </a:ext>
            </a:extLst>
          </p:cNvPr>
          <p:cNvSpPr>
            <a:spLocks noGrp="1"/>
          </p:cNvSpPr>
          <p:nvPr>
            <p:ph idx="1"/>
          </p:nvPr>
        </p:nvSpPr>
        <p:spPr>
          <a:xfrm>
            <a:off x="335360" y="1142648"/>
            <a:ext cx="11049563" cy="4814399"/>
          </a:xfrm>
          <a:solidFill>
            <a:schemeClr val="accent6">
              <a:lumMod val="20000"/>
              <a:lumOff val="80000"/>
            </a:schemeClr>
          </a:solidFill>
        </p:spPr>
        <p:txBody>
          <a:bodyPr/>
          <a:lstStyle/>
          <a:p>
            <a:pPr marL="0" indent="0">
              <a:buNone/>
            </a:pPr>
            <a:r>
              <a:rPr lang="en-US" sz="2000" b="1" dirty="0"/>
              <a:t>Turn and talk with your partner: (2 mins) </a:t>
            </a:r>
          </a:p>
          <a:p>
            <a:pPr>
              <a:buFontTx/>
              <a:buChar char="-"/>
            </a:pPr>
            <a:r>
              <a:rPr lang="en-US" sz="2000" dirty="0"/>
              <a:t>What are the 3 emergency services?</a:t>
            </a:r>
          </a:p>
          <a:p>
            <a:pPr>
              <a:buFontTx/>
              <a:buChar char="-"/>
            </a:pPr>
            <a:r>
              <a:rPr lang="en-US" sz="2000" dirty="0"/>
              <a:t>How do you contact them?</a:t>
            </a:r>
          </a:p>
          <a:p>
            <a:pPr>
              <a:buFontTx/>
              <a:buChar char="-"/>
            </a:pPr>
            <a:r>
              <a:rPr lang="en-US" sz="2000" dirty="0"/>
              <a:t>What kind of thing might you need to tell them?</a:t>
            </a:r>
          </a:p>
          <a:p>
            <a:pPr>
              <a:buFontTx/>
              <a:buChar char="-"/>
            </a:pPr>
            <a:endParaRPr lang="en-US" sz="2000" dirty="0"/>
          </a:p>
          <a:p>
            <a:pPr marL="0" indent="0">
              <a:buNone/>
            </a:pPr>
            <a:r>
              <a:rPr lang="en-US" sz="2000" b="1" dirty="0"/>
              <a:t>Feedback as a class (2 mins)</a:t>
            </a:r>
          </a:p>
          <a:p>
            <a:pPr marL="0" indent="0">
              <a:buNone/>
            </a:pPr>
            <a:endParaRPr lang="en-US" sz="2000" b="1" dirty="0"/>
          </a:p>
          <a:p>
            <a:pPr marL="0" indent="0">
              <a:buNone/>
            </a:pPr>
            <a:r>
              <a:rPr lang="en-US" sz="2000" b="1" dirty="0"/>
              <a:t>Always remember the following when calling 999:</a:t>
            </a:r>
          </a:p>
          <a:p>
            <a:pPr>
              <a:buFontTx/>
              <a:buChar char="-"/>
            </a:pPr>
            <a:r>
              <a:rPr lang="en-US" sz="2000" dirty="0"/>
              <a:t>Calling 999 is free from any phone, you do not need credit</a:t>
            </a:r>
          </a:p>
          <a:p>
            <a:pPr>
              <a:buFontTx/>
              <a:buChar char="-"/>
            </a:pPr>
            <a:r>
              <a:rPr lang="en-US" sz="2000" dirty="0"/>
              <a:t>Speak as clearly as you can and try to stay calm and explain the issue</a:t>
            </a:r>
          </a:p>
          <a:p>
            <a:pPr>
              <a:buFontTx/>
              <a:buChar char="-"/>
            </a:pPr>
            <a:r>
              <a:rPr lang="en-US" sz="2000" dirty="0"/>
              <a:t>Tell them your address and if there is an adult at home or not</a:t>
            </a:r>
          </a:p>
          <a:p>
            <a:pPr>
              <a:buFontTx/>
              <a:buChar char="-"/>
            </a:pPr>
            <a:r>
              <a:rPr lang="en-US" sz="2000" dirty="0"/>
              <a:t>Never muck around or prank call, it could risk someone else’s life</a:t>
            </a:r>
          </a:p>
          <a:p>
            <a:pPr>
              <a:buFontTx/>
              <a:buChar char="-"/>
            </a:pPr>
            <a:endParaRPr lang="en-US" sz="2000" dirty="0"/>
          </a:p>
        </p:txBody>
      </p:sp>
      <p:sp>
        <p:nvSpPr>
          <p:cNvPr id="3" name="Title 2">
            <a:extLst>
              <a:ext uri="{FF2B5EF4-FFF2-40B4-BE49-F238E27FC236}">
                <a16:creationId xmlns:a16="http://schemas.microsoft.com/office/drawing/2014/main" id="{B8C2AEE8-7EFC-0849-8F8D-3A0D7DB8C949}"/>
              </a:ext>
            </a:extLst>
          </p:cNvPr>
          <p:cNvSpPr>
            <a:spLocks noGrp="1"/>
          </p:cNvSpPr>
          <p:nvPr>
            <p:ph type="title"/>
          </p:nvPr>
        </p:nvSpPr>
        <p:spPr/>
        <p:txBody>
          <a:bodyPr/>
          <a:lstStyle/>
          <a:p>
            <a:r>
              <a:rPr lang="en-US" dirty="0"/>
              <a:t>Calling emergency services</a:t>
            </a:r>
          </a:p>
        </p:txBody>
      </p:sp>
      <p:pic>
        <p:nvPicPr>
          <p:cNvPr id="4" name="Picture 3">
            <a:extLst>
              <a:ext uri="{FF2B5EF4-FFF2-40B4-BE49-F238E27FC236}">
                <a16:creationId xmlns:a16="http://schemas.microsoft.com/office/drawing/2014/main" id="{D37283CD-54AA-41D3-B4A8-0CAD1F8199B7}"/>
              </a:ext>
            </a:extLst>
          </p:cNvPr>
          <p:cNvPicPr>
            <a:picLocks noChangeAspect="1"/>
          </p:cNvPicPr>
          <p:nvPr/>
        </p:nvPicPr>
        <p:blipFill>
          <a:blip r:embed="rId2"/>
          <a:stretch>
            <a:fillRect/>
          </a:stretch>
        </p:blipFill>
        <p:spPr>
          <a:xfrm>
            <a:off x="7098867" y="1321868"/>
            <a:ext cx="4137285" cy="1528909"/>
          </a:xfrm>
          <a:prstGeom prst="rect">
            <a:avLst/>
          </a:prstGeom>
        </p:spPr>
      </p:pic>
      <p:pic>
        <p:nvPicPr>
          <p:cNvPr id="5" name="Picture 10">
            <a:extLst>
              <a:ext uri="{FF2B5EF4-FFF2-40B4-BE49-F238E27FC236}">
                <a16:creationId xmlns:a16="http://schemas.microsoft.com/office/drawing/2014/main" id="{E4BE23AF-88C9-454B-98AE-85136CCD32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450" y="6067772"/>
            <a:ext cx="1868669" cy="56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Users\Optic Group111\Desktop\CORE THEME 5.png">
            <a:extLst>
              <a:ext uri="{FF2B5EF4-FFF2-40B4-BE49-F238E27FC236}">
                <a16:creationId xmlns:a16="http://schemas.microsoft.com/office/drawing/2014/main" id="{B5FCE507-0DE6-2142-A94A-675E4FF165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539" y="5971041"/>
            <a:ext cx="727912" cy="727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Optic Group111\Desktop\CORE THEME 5.png">
            <a:extLst>
              <a:ext uri="{FF2B5EF4-FFF2-40B4-BE49-F238E27FC236}">
                <a16:creationId xmlns:a16="http://schemas.microsoft.com/office/drawing/2014/main" id="{3D4901A3-8615-BE46-983D-B48512E406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628" y="5971041"/>
            <a:ext cx="727912" cy="72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7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417F90-EB5E-41AB-A211-CC66AD9B87EA}"/>
              </a:ext>
            </a:extLst>
          </p:cNvPr>
          <p:cNvSpPr>
            <a:spLocks noGrp="1"/>
          </p:cNvSpPr>
          <p:nvPr>
            <p:ph idx="1"/>
          </p:nvPr>
        </p:nvSpPr>
        <p:spPr>
          <a:xfrm>
            <a:off x="335360" y="1142648"/>
            <a:ext cx="11049563" cy="4841293"/>
          </a:xfrm>
          <a:solidFill>
            <a:schemeClr val="accent6">
              <a:lumMod val="20000"/>
              <a:lumOff val="80000"/>
            </a:schemeClr>
          </a:solidFill>
        </p:spPr>
        <p:txBody>
          <a:bodyPr/>
          <a:lstStyle/>
          <a:p>
            <a:pPr marL="0" indent="0">
              <a:buNone/>
            </a:pPr>
            <a:r>
              <a:rPr lang="en-GB" sz="2000" b="1" dirty="0"/>
              <a:t>Write down the first 3 things you would do if someone in your home become suddenly very ill or injured themselves.</a:t>
            </a:r>
          </a:p>
          <a:p>
            <a:pPr marL="0" indent="0">
              <a:buNone/>
            </a:pPr>
            <a:endParaRPr lang="en-GB" sz="2000" b="1" dirty="0"/>
          </a:p>
          <a:p>
            <a:pPr marL="0" indent="0">
              <a:buNone/>
            </a:pPr>
            <a:r>
              <a:rPr lang="en-GB" sz="2000" dirty="0"/>
              <a:t>If it’s the adult in charge and you are the only/eldest child you might need to:</a:t>
            </a:r>
          </a:p>
          <a:p>
            <a:pPr>
              <a:buFontTx/>
              <a:buChar char="-"/>
            </a:pPr>
            <a:r>
              <a:rPr lang="en-GB" sz="2000" b="1" dirty="0"/>
              <a:t>Call 999 and explain what has happened </a:t>
            </a:r>
          </a:p>
          <a:p>
            <a:pPr>
              <a:buFontTx/>
              <a:buChar char="-"/>
            </a:pPr>
            <a:r>
              <a:rPr lang="en-GB" sz="2000" b="1" dirty="0"/>
              <a:t>Call another family member/emergency contact </a:t>
            </a:r>
          </a:p>
          <a:p>
            <a:pPr>
              <a:buFontTx/>
              <a:buChar char="-"/>
            </a:pPr>
            <a:r>
              <a:rPr lang="en-GB" sz="2000" b="1" dirty="0"/>
              <a:t>Make sure younger children are safe and out of the way</a:t>
            </a:r>
          </a:p>
          <a:p>
            <a:pPr marL="0" indent="0">
              <a:buNone/>
            </a:pPr>
            <a:endParaRPr lang="en-GB" sz="2000" dirty="0"/>
          </a:p>
          <a:p>
            <a:pPr marL="0" indent="0">
              <a:buNone/>
            </a:pPr>
            <a:r>
              <a:rPr lang="en-GB" sz="2000" dirty="0"/>
              <a:t>If there is an adult at home that isn’t the ill/injured one you should:</a:t>
            </a:r>
          </a:p>
          <a:p>
            <a:pPr>
              <a:buFontTx/>
              <a:buChar char="-"/>
            </a:pPr>
            <a:r>
              <a:rPr lang="en-GB" sz="2000" b="1" dirty="0"/>
              <a:t>Make sure that the adult knows what has happened immediately</a:t>
            </a:r>
          </a:p>
          <a:p>
            <a:pPr>
              <a:buFontTx/>
              <a:buChar char="-"/>
            </a:pPr>
            <a:r>
              <a:rPr lang="en-GB" sz="2000" b="1" dirty="0"/>
              <a:t>Follow their instructions sensibly</a:t>
            </a:r>
          </a:p>
          <a:p>
            <a:pPr>
              <a:buFontTx/>
              <a:buChar char="-"/>
            </a:pPr>
            <a:r>
              <a:rPr lang="en-GB" sz="2000" b="1" dirty="0"/>
              <a:t>Help to look after younger children and keep them out of the way</a:t>
            </a:r>
          </a:p>
        </p:txBody>
      </p:sp>
      <p:sp>
        <p:nvSpPr>
          <p:cNvPr id="3" name="Title 2">
            <a:extLst>
              <a:ext uri="{FF2B5EF4-FFF2-40B4-BE49-F238E27FC236}">
                <a16:creationId xmlns:a16="http://schemas.microsoft.com/office/drawing/2014/main" id="{8DB77433-F726-486D-A6CA-3B1B49561BCC}"/>
              </a:ext>
            </a:extLst>
          </p:cNvPr>
          <p:cNvSpPr>
            <a:spLocks noGrp="1"/>
          </p:cNvSpPr>
          <p:nvPr>
            <p:ph type="title"/>
          </p:nvPr>
        </p:nvSpPr>
        <p:spPr/>
        <p:txBody>
          <a:bodyPr>
            <a:normAutofit fontScale="90000"/>
          </a:bodyPr>
          <a:lstStyle/>
          <a:p>
            <a:r>
              <a:rPr lang="en-GB" dirty="0"/>
              <a:t>What if someone at home becomes ill or injured?</a:t>
            </a:r>
          </a:p>
        </p:txBody>
      </p:sp>
      <p:pic>
        <p:nvPicPr>
          <p:cNvPr id="4" name="Picture 10">
            <a:extLst>
              <a:ext uri="{FF2B5EF4-FFF2-40B4-BE49-F238E27FC236}">
                <a16:creationId xmlns:a16="http://schemas.microsoft.com/office/drawing/2014/main" id="{30E5CF3D-811D-8146-9158-30CDDC82A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450" y="6067772"/>
            <a:ext cx="1868669" cy="56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Optic Group111\Desktop\CORE THEME 5.png">
            <a:extLst>
              <a:ext uri="{FF2B5EF4-FFF2-40B4-BE49-F238E27FC236}">
                <a16:creationId xmlns:a16="http://schemas.microsoft.com/office/drawing/2014/main" id="{BD2579F8-9B80-6644-B884-616C6F4619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0539" y="5971041"/>
            <a:ext cx="727912" cy="727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Optic Group111\Desktop\CORE THEME 5.png">
            <a:extLst>
              <a:ext uri="{FF2B5EF4-FFF2-40B4-BE49-F238E27FC236}">
                <a16:creationId xmlns:a16="http://schemas.microsoft.com/office/drawing/2014/main" id="{28AC443C-395F-FA4F-8855-DFFDE9F6F1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4628" y="5971041"/>
            <a:ext cx="727912" cy="72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0D64C7-36E5-4445-A7CF-B343B740DDF5}"/>
              </a:ext>
            </a:extLst>
          </p:cNvPr>
          <p:cNvSpPr>
            <a:spLocks noGrp="1"/>
          </p:cNvSpPr>
          <p:nvPr>
            <p:ph idx="1"/>
          </p:nvPr>
        </p:nvSpPr>
        <p:spPr>
          <a:xfrm>
            <a:off x="335360" y="1142648"/>
            <a:ext cx="11049563" cy="1210587"/>
          </a:xfrm>
        </p:spPr>
        <p:txBody>
          <a:bodyPr/>
          <a:lstStyle/>
          <a:p>
            <a:pPr marL="0" indent="0">
              <a:buNone/>
            </a:pPr>
            <a:r>
              <a:rPr lang="en-GB" dirty="0"/>
              <a:t>Tell your partner the most important thing </a:t>
            </a:r>
          </a:p>
          <a:p>
            <a:pPr marL="0" indent="0">
              <a:buNone/>
            </a:pPr>
            <a:r>
              <a:rPr lang="en-GB" dirty="0"/>
              <a:t>that you have learnt today and listen to theirs.</a:t>
            </a:r>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F1069C29-87A9-4920-AA02-78ED16E36181}"/>
              </a:ext>
            </a:extLst>
          </p:cNvPr>
          <p:cNvSpPr>
            <a:spLocks noGrp="1"/>
          </p:cNvSpPr>
          <p:nvPr>
            <p:ph type="title"/>
          </p:nvPr>
        </p:nvSpPr>
        <p:spPr/>
        <p:txBody>
          <a:bodyPr/>
          <a:lstStyle/>
          <a:p>
            <a:r>
              <a:rPr lang="en-GB" dirty="0"/>
              <a:t>Finally....</a:t>
            </a:r>
          </a:p>
        </p:txBody>
      </p:sp>
      <p:pic>
        <p:nvPicPr>
          <p:cNvPr id="4" name="Picture 3">
            <a:extLst>
              <a:ext uri="{FF2B5EF4-FFF2-40B4-BE49-F238E27FC236}">
                <a16:creationId xmlns:a16="http://schemas.microsoft.com/office/drawing/2014/main" id="{97E67226-DC43-438C-88E4-0038A08C66E7}"/>
              </a:ext>
            </a:extLst>
          </p:cNvPr>
          <p:cNvPicPr>
            <a:picLocks noChangeAspect="1"/>
          </p:cNvPicPr>
          <p:nvPr/>
        </p:nvPicPr>
        <p:blipFill>
          <a:blip r:embed="rId2"/>
          <a:stretch>
            <a:fillRect/>
          </a:stretch>
        </p:blipFill>
        <p:spPr>
          <a:xfrm rot="573211">
            <a:off x="8094586" y="123560"/>
            <a:ext cx="3013903" cy="1790258"/>
          </a:xfrm>
          <a:prstGeom prst="rect">
            <a:avLst/>
          </a:prstGeom>
        </p:spPr>
      </p:pic>
      <p:pic>
        <p:nvPicPr>
          <p:cNvPr id="5" name="Picture 10">
            <a:extLst>
              <a:ext uri="{FF2B5EF4-FFF2-40B4-BE49-F238E27FC236}">
                <a16:creationId xmlns:a16="http://schemas.microsoft.com/office/drawing/2014/main" id="{ADDB98B0-5E2C-0448-AD86-83E6B0E71A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450" y="6067772"/>
            <a:ext cx="1868669" cy="56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Users\Optic Group111\Desktop\CORE THEME 5.png">
            <a:extLst>
              <a:ext uri="{FF2B5EF4-FFF2-40B4-BE49-F238E27FC236}">
                <a16:creationId xmlns:a16="http://schemas.microsoft.com/office/drawing/2014/main" id="{E4A6829A-A39A-CB4D-82E8-429A013B2E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539" y="5971041"/>
            <a:ext cx="727912" cy="727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Optic Group111\Desktop\CORE THEME 5.png">
            <a:extLst>
              <a:ext uri="{FF2B5EF4-FFF2-40B4-BE49-F238E27FC236}">
                <a16:creationId xmlns:a16="http://schemas.microsoft.com/office/drawing/2014/main" id="{CEEA96D2-EF2A-C342-B027-032FC2ACCE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628" y="5971041"/>
            <a:ext cx="727912" cy="72791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a:extLst>
              <a:ext uri="{FF2B5EF4-FFF2-40B4-BE49-F238E27FC236}">
                <a16:creationId xmlns:a16="http://schemas.microsoft.com/office/drawing/2014/main" id="{FD9B5C7E-4E2B-1146-A22E-E71B05AA244B}"/>
              </a:ext>
            </a:extLst>
          </p:cNvPr>
          <p:cNvSpPr>
            <a:spLocks noChangeArrowheads="1"/>
          </p:cNvSpPr>
          <p:nvPr/>
        </p:nvSpPr>
        <p:spPr bwMode="auto">
          <a:xfrm>
            <a:off x="8020710" y="5400835"/>
            <a:ext cx="3837006" cy="720725"/>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rgbClr val="0070C0"/>
                </a:solidFill>
                <a:cs typeface="Arial" charset="0"/>
              </a:rPr>
              <a:t>I supported others by…</a:t>
            </a:r>
          </a:p>
        </p:txBody>
      </p:sp>
      <p:sp>
        <p:nvSpPr>
          <p:cNvPr id="9" name="AutoShape 6">
            <a:extLst>
              <a:ext uri="{FF2B5EF4-FFF2-40B4-BE49-F238E27FC236}">
                <a16:creationId xmlns:a16="http://schemas.microsoft.com/office/drawing/2014/main" id="{52F10B37-1AA4-FF4E-8CAD-31E2B7D7FA0B}"/>
              </a:ext>
            </a:extLst>
          </p:cNvPr>
          <p:cNvSpPr>
            <a:spLocks noChangeArrowheads="1"/>
          </p:cNvSpPr>
          <p:nvPr/>
        </p:nvSpPr>
        <p:spPr bwMode="auto">
          <a:xfrm>
            <a:off x="5580931" y="2546163"/>
            <a:ext cx="3276600" cy="1152525"/>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The most important thing I </a:t>
            </a:r>
          </a:p>
          <a:p>
            <a:pPr algn="ctr" eaLnBrk="1" hangingPunct="1"/>
            <a:r>
              <a:rPr lang="en-GB" dirty="0">
                <a:solidFill>
                  <a:srgbClr val="FF0000"/>
                </a:solidFill>
                <a:cs typeface="Arial" charset="0"/>
              </a:rPr>
              <a:t>have learnt today is…</a:t>
            </a:r>
          </a:p>
        </p:txBody>
      </p:sp>
      <p:sp>
        <p:nvSpPr>
          <p:cNvPr id="10" name="AutoShape 7">
            <a:extLst>
              <a:ext uri="{FF2B5EF4-FFF2-40B4-BE49-F238E27FC236}">
                <a16:creationId xmlns:a16="http://schemas.microsoft.com/office/drawing/2014/main" id="{40F90DBA-1079-BF47-88C6-2CA99876CCAF}"/>
              </a:ext>
            </a:extLst>
          </p:cNvPr>
          <p:cNvSpPr>
            <a:spLocks noChangeArrowheads="1"/>
          </p:cNvSpPr>
          <p:nvPr/>
        </p:nvSpPr>
        <p:spPr bwMode="auto">
          <a:xfrm>
            <a:off x="4659837" y="4076445"/>
            <a:ext cx="2305051" cy="104680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thought that ...</a:t>
            </a:r>
          </a:p>
          <a:p>
            <a:pPr algn="ctr"/>
            <a:r>
              <a:rPr lang="en-GB" dirty="0">
                <a:cs typeface="Arial" charset="0"/>
              </a:rPr>
              <a:t> but now I realise..</a:t>
            </a:r>
          </a:p>
        </p:txBody>
      </p:sp>
      <p:sp>
        <p:nvSpPr>
          <p:cNvPr id="11" name="AutoShape 8">
            <a:extLst>
              <a:ext uri="{FF2B5EF4-FFF2-40B4-BE49-F238E27FC236}">
                <a16:creationId xmlns:a16="http://schemas.microsoft.com/office/drawing/2014/main" id="{1A93D6D9-28B6-7243-9D94-E71232049064}"/>
              </a:ext>
            </a:extLst>
          </p:cNvPr>
          <p:cNvSpPr>
            <a:spLocks noChangeArrowheads="1"/>
          </p:cNvSpPr>
          <p:nvPr/>
        </p:nvSpPr>
        <p:spPr bwMode="auto">
          <a:xfrm>
            <a:off x="283300" y="4575217"/>
            <a:ext cx="2376488" cy="454979"/>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Today I have tried to…</a:t>
            </a:r>
          </a:p>
        </p:txBody>
      </p:sp>
      <p:sp>
        <p:nvSpPr>
          <p:cNvPr id="12" name="AutoShape 9">
            <a:extLst>
              <a:ext uri="{FF2B5EF4-FFF2-40B4-BE49-F238E27FC236}">
                <a16:creationId xmlns:a16="http://schemas.microsoft.com/office/drawing/2014/main" id="{E3577E7C-0D0C-3842-9763-585862AA6369}"/>
              </a:ext>
            </a:extLst>
          </p:cNvPr>
          <p:cNvSpPr>
            <a:spLocks noChangeArrowheads="1"/>
          </p:cNvSpPr>
          <p:nvPr/>
        </p:nvSpPr>
        <p:spPr bwMode="auto">
          <a:xfrm>
            <a:off x="9346046" y="3936536"/>
            <a:ext cx="2494030" cy="1291665"/>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One thing I didn’t </a:t>
            </a:r>
          </a:p>
          <a:p>
            <a:pPr algn="ctr" eaLnBrk="1" hangingPunct="1"/>
            <a:r>
              <a:rPr lang="en-GB" dirty="0">
                <a:cs typeface="Arial" charset="0"/>
              </a:rPr>
              <a:t>realise was… </a:t>
            </a:r>
          </a:p>
          <a:p>
            <a:pPr algn="ctr" eaLnBrk="1" hangingPunct="1"/>
            <a:r>
              <a:rPr lang="en-GB" dirty="0">
                <a:cs typeface="Arial" charset="0"/>
              </a:rPr>
              <a:t>now I know that…</a:t>
            </a:r>
          </a:p>
        </p:txBody>
      </p:sp>
      <p:sp>
        <p:nvSpPr>
          <p:cNvPr id="13" name="AutoShape 10">
            <a:extLst>
              <a:ext uri="{FF2B5EF4-FFF2-40B4-BE49-F238E27FC236}">
                <a16:creationId xmlns:a16="http://schemas.microsoft.com/office/drawing/2014/main" id="{6CC46028-51F8-FD4D-B7E7-812CE9B15997}"/>
              </a:ext>
            </a:extLst>
          </p:cNvPr>
          <p:cNvSpPr>
            <a:spLocks noChangeArrowheads="1"/>
          </p:cNvSpPr>
          <p:nvPr/>
        </p:nvSpPr>
        <p:spPr bwMode="auto">
          <a:xfrm>
            <a:off x="2737719" y="3363639"/>
            <a:ext cx="2735262" cy="574675"/>
          </a:xfrm>
          <a:prstGeom prst="roundRect">
            <a:avLst>
              <a:gd name="adj" fmla="val 16667"/>
            </a:avLst>
          </a:prstGeom>
          <a:solidFill>
            <a:srgbClr val="FDC000"/>
          </a:solidFill>
          <a:ln w="9525">
            <a:solidFill>
              <a:schemeClr val="tx1"/>
            </a:solidFill>
            <a:round/>
            <a:headEnd/>
            <a:tailEnd/>
          </a:ln>
        </p:spPr>
        <p:txBody>
          <a:bodyPr wrap="none" anchor="ctr"/>
          <a:lstStyle/>
          <a:p>
            <a:pPr algn="ctr"/>
            <a:r>
              <a:rPr lang="en-GB" dirty="0">
                <a:cs typeface="Arial" charset="0"/>
              </a:rPr>
              <a:t>I used to feel ... </a:t>
            </a:r>
          </a:p>
          <a:p>
            <a:pPr algn="ctr"/>
            <a:r>
              <a:rPr lang="en-GB" dirty="0">
                <a:cs typeface="Arial" charset="0"/>
              </a:rPr>
              <a:t>but I now feel ..</a:t>
            </a:r>
          </a:p>
        </p:txBody>
      </p:sp>
      <p:sp>
        <p:nvSpPr>
          <p:cNvPr id="14" name="AutoShape 11">
            <a:extLst>
              <a:ext uri="{FF2B5EF4-FFF2-40B4-BE49-F238E27FC236}">
                <a16:creationId xmlns:a16="http://schemas.microsoft.com/office/drawing/2014/main" id="{2963D610-1E2C-A449-8670-3A8B55D1202A}"/>
              </a:ext>
            </a:extLst>
          </p:cNvPr>
          <p:cNvSpPr>
            <a:spLocks noChangeArrowheads="1"/>
          </p:cNvSpPr>
          <p:nvPr/>
        </p:nvSpPr>
        <p:spPr bwMode="auto">
          <a:xfrm>
            <a:off x="3547166" y="5212449"/>
            <a:ext cx="3647010" cy="647700"/>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Before I would have done…</a:t>
            </a:r>
          </a:p>
          <a:p>
            <a:pPr algn="ctr" eaLnBrk="1" hangingPunct="1"/>
            <a:r>
              <a:rPr lang="en-GB" dirty="0">
                <a:cs typeface="Arial" charset="0"/>
              </a:rPr>
              <a:t>Now I will …</a:t>
            </a:r>
          </a:p>
        </p:txBody>
      </p:sp>
      <p:sp>
        <p:nvSpPr>
          <p:cNvPr id="15" name="AutoShape 12">
            <a:extLst>
              <a:ext uri="{FF2B5EF4-FFF2-40B4-BE49-F238E27FC236}">
                <a16:creationId xmlns:a16="http://schemas.microsoft.com/office/drawing/2014/main" id="{1B813370-3DE1-494F-8313-0EC7E5D1F278}"/>
              </a:ext>
            </a:extLst>
          </p:cNvPr>
          <p:cNvSpPr>
            <a:spLocks noChangeArrowheads="1"/>
          </p:cNvSpPr>
          <p:nvPr/>
        </p:nvSpPr>
        <p:spPr bwMode="auto">
          <a:xfrm>
            <a:off x="2459906" y="2474726"/>
            <a:ext cx="2976562" cy="720725"/>
          </a:xfrm>
          <a:prstGeom prst="roundRect">
            <a:avLst>
              <a:gd name="adj" fmla="val 16667"/>
            </a:avLst>
          </a:prstGeom>
          <a:solidFill>
            <a:srgbClr val="FCB0A3"/>
          </a:solidFill>
          <a:ln w="9525">
            <a:solidFill>
              <a:schemeClr val="tx1"/>
            </a:solidFill>
            <a:round/>
            <a:headEnd/>
            <a:tailEnd/>
          </a:ln>
        </p:spPr>
        <p:txBody>
          <a:bodyPr wrap="none" anchor="ctr"/>
          <a:lstStyle/>
          <a:p>
            <a:pPr algn="ctr"/>
            <a:r>
              <a:rPr lang="en-GB" dirty="0">
                <a:cs typeface="Arial" charset="0"/>
              </a:rPr>
              <a:t>I always knew ... but now</a:t>
            </a:r>
          </a:p>
          <a:p>
            <a:pPr algn="ctr"/>
            <a:r>
              <a:rPr lang="en-GB" dirty="0">
                <a:cs typeface="Arial" charset="0"/>
              </a:rPr>
              <a:t> I can see how it connects to… </a:t>
            </a:r>
          </a:p>
        </p:txBody>
      </p:sp>
      <p:sp>
        <p:nvSpPr>
          <p:cNvPr id="16" name="AutoShape 13">
            <a:extLst>
              <a:ext uri="{FF2B5EF4-FFF2-40B4-BE49-F238E27FC236}">
                <a16:creationId xmlns:a16="http://schemas.microsoft.com/office/drawing/2014/main" id="{E120B91C-FBE0-C94A-A77F-C0A3E6FF4268}"/>
              </a:ext>
            </a:extLst>
          </p:cNvPr>
          <p:cNvSpPr>
            <a:spLocks noChangeArrowheads="1"/>
          </p:cNvSpPr>
          <p:nvPr/>
        </p:nvSpPr>
        <p:spPr bwMode="auto">
          <a:xfrm>
            <a:off x="7094362" y="3847589"/>
            <a:ext cx="2133756" cy="1293423"/>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dirty="0">
                <a:cs typeface="Arial" charset="0"/>
              </a:rPr>
              <a:t>One assumption of </a:t>
            </a:r>
          </a:p>
          <a:p>
            <a:pPr algn="ctr" eaLnBrk="1" hangingPunct="1"/>
            <a:r>
              <a:rPr lang="en-GB" dirty="0">
                <a:cs typeface="Arial" charset="0"/>
              </a:rPr>
              <a:t>mine that was </a:t>
            </a:r>
          </a:p>
          <a:p>
            <a:pPr algn="ctr" eaLnBrk="1" hangingPunct="1"/>
            <a:r>
              <a:rPr lang="en-GB" dirty="0">
                <a:cs typeface="Arial" charset="0"/>
              </a:rPr>
              <a:t>challenged was…</a:t>
            </a:r>
          </a:p>
        </p:txBody>
      </p:sp>
      <p:sp>
        <p:nvSpPr>
          <p:cNvPr id="17" name="AutoShape 14">
            <a:extLst>
              <a:ext uri="{FF2B5EF4-FFF2-40B4-BE49-F238E27FC236}">
                <a16:creationId xmlns:a16="http://schemas.microsoft.com/office/drawing/2014/main" id="{2E6F3906-209E-2E40-8AE8-9C9FC49795CE}"/>
              </a:ext>
            </a:extLst>
          </p:cNvPr>
          <p:cNvSpPr>
            <a:spLocks noChangeArrowheads="1"/>
          </p:cNvSpPr>
          <p:nvPr/>
        </p:nvSpPr>
        <p:spPr bwMode="auto">
          <a:xfrm>
            <a:off x="9104814" y="2738905"/>
            <a:ext cx="2735262" cy="71913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only knew ... </a:t>
            </a:r>
          </a:p>
          <a:p>
            <a:pPr algn="ctr"/>
            <a:r>
              <a:rPr lang="en-GB" dirty="0">
                <a:cs typeface="Arial" charset="0"/>
              </a:rPr>
              <a:t>now I also know ... </a:t>
            </a:r>
          </a:p>
        </p:txBody>
      </p:sp>
      <p:sp>
        <p:nvSpPr>
          <p:cNvPr id="18" name="AutoShape 15">
            <a:extLst>
              <a:ext uri="{FF2B5EF4-FFF2-40B4-BE49-F238E27FC236}">
                <a16:creationId xmlns:a16="http://schemas.microsoft.com/office/drawing/2014/main" id="{5EAC4971-02AB-F941-8A35-8A385C7DB906}"/>
              </a:ext>
            </a:extLst>
          </p:cNvPr>
          <p:cNvSpPr>
            <a:spLocks noChangeArrowheads="1"/>
          </p:cNvSpPr>
          <p:nvPr/>
        </p:nvSpPr>
        <p:spPr bwMode="auto">
          <a:xfrm>
            <a:off x="288206" y="4106502"/>
            <a:ext cx="2305050" cy="357899"/>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I would like to learn…</a:t>
            </a:r>
          </a:p>
        </p:txBody>
      </p:sp>
      <p:sp>
        <p:nvSpPr>
          <p:cNvPr id="19" name="AutoShape 16">
            <a:extLst>
              <a:ext uri="{FF2B5EF4-FFF2-40B4-BE49-F238E27FC236}">
                <a16:creationId xmlns:a16="http://schemas.microsoft.com/office/drawing/2014/main" id="{90E253AE-0ECA-4142-8FF8-C53D72E5FE42}"/>
              </a:ext>
            </a:extLst>
          </p:cNvPr>
          <p:cNvSpPr>
            <a:spLocks noChangeArrowheads="1"/>
          </p:cNvSpPr>
          <p:nvPr/>
        </p:nvSpPr>
        <p:spPr bwMode="auto">
          <a:xfrm>
            <a:off x="441860" y="5141012"/>
            <a:ext cx="2817967" cy="647700"/>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a:cs typeface="Arial" charset="0"/>
              </a:rPr>
              <a:t>Next lesson I would like to..</a:t>
            </a:r>
          </a:p>
        </p:txBody>
      </p:sp>
      <p:sp>
        <p:nvSpPr>
          <p:cNvPr id="20" name="AutoShape 18">
            <a:extLst>
              <a:ext uri="{FF2B5EF4-FFF2-40B4-BE49-F238E27FC236}">
                <a16:creationId xmlns:a16="http://schemas.microsoft.com/office/drawing/2014/main" id="{A01B4501-F541-004E-BB64-31C6CA1E12EF}"/>
              </a:ext>
            </a:extLst>
          </p:cNvPr>
          <p:cNvSpPr>
            <a:spLocks noChangeArrowheads="1"/>
          </p:cNvSpPr>
          <p:nvPr/>
        </p:nvSpPr>
        <p:spPr bwMode="auto">
          <a:xfrm>
            <a:off x="2745022" y="4131362"/>
            <a:ext cx="1800225" cy="914400"/>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A question I </a:t>
            </a:r>
          </a:p>
          <a:p>
            <a:pPr algn="ctr" eaLnBrk="1" hangingPunct="1"/>
            <a:r>
              <a:rPr lang="en-GB" dirty="0">
                <a:solidFill>
                  <a:schemeClr val="tx2">
                    <a:lumMod val="75000"/>
                  </a:schemeClr>
                </a:solidFill>
                <a:cs typeface="Arial" charset="0"/>
              </a:rPr>
              <a:t>would like to</a:t>
            </a:r>
          </a:p>
          <a:p>
            <a:pPr algn="ctr" eaLnBrk="1" hangingPunct="1"/>
            <a:r>
              <a:rPr lang="en-GB" dirty="0">
                <a:solidFill>
                  <a:schemeClr val="tx2">
                    <a:lumMod val="75000"/>
                  </a:schemeClr>
                </a:solidFill>
                <a:cs typeface="Arial" charset="0"/>
              </a:rPr>
              <a:t>ask is…</a:t>
            </a:r>
          </a:p>
        </p:txBody>
      </p:sp>
      <p:sp>
        <p:nvSpPr>
          <p:cNvPr id="21" name="AutoShape 20">
            <a:extLst>
              <a:ext uri="{FF2B5EF4-FFF2-40B4-BE49-F238E27FC236}">
                <a16:creationId xmlns:a16="http://schemas.microsoft.com/office/drawing/2014/main" id="{3C52697E-9E70-3349-B788-03FFFA53A7E9}"/>
              </a:ext>
            </a:extLst>
          </p:cNvPr>
          <p:cNvSpPr>
            <a:spLocks noChangeArrowheads="1"/>
          </p:cNvSpPr>
          <p:nvPr/>
        </p:nvSpPr>
        <p:spPr bwMode="auto">
          <a:xfrm>
            <a:off x="459500" y="3266888"/>
            <a:ext cx="2133756" cy="720725"/>
          </a:xfrm>
          <a:prstGeom prst="roundRect">
            <a:avLst>
              <a:gd name="adj" fmla="val 16667"/>
            </a:avLst>
          </a:prstGeom>
          <a:solidFill>
            <a:srgbClr val="4FD1FF"/>
          </a:solidFill>
          <a:ln w="9525">
            <a:solidFill>
              <a:schemeClr val="tx1"/>
            </a:solidFill>
            <a:round/>
            <a:headEnd/>
            <a:tailEnd/>
          </a:ln>
        </p:spPr>
        <p:txBody>
          <a:bodyPr wrap="none" anchor="ctr"/>
          <a:lstStyle/>
          <a:p>
            <a:pPr algn="ctr" eaLnBrk="1" hangingPunct="1"/>
            <a:r>
              <a:rPr lang="en-GB" dirty="0">
                <a:cs typeface="Arial" charset="0"/>
              </a:rPr>
              <a:t>I’m really proud of the </a:t>
            </a:r>
          </a:p>
          <a:p>
            <a:pPr algn="ctr" eaLnBrk="1" hangingPunct="1"/>
            <a:r>
              <a:rPr lang="en-GB" dirty="0">
                <a:cs typeface="Arial" charset="0"/>
              </a:rPr>
              <a:t>way I have…</a:t>
            </a:r>
          </a:p>
        </p:txBody>
      </p:sp>
      <p:sp>
        <p:nvSpPr>
          <p:cNvPr id="22" name="AutoShape 21">
            <a:extLst>
              <a:ext uri="{FF2B5EF4-FFF2-40B4-BE49-F238E27FC236}">
                <a16:creationId xmlns:a16="http://schemas.microsoft.com/office/drawing/2014/main" id="{5FCACF94-AC9D-E44D-86AF-21899A56168B}"/>
              </a:ext>
            </a:extLst>
          </p:cNvPr>
          <p:cNvSpPr>
            <a:spLocks noChangeArrowheads="1"/>
          </p:cNvSpPr>
          <p:nvPr/>
        </p:nvSpPr>
        <p:spPr bwMode="auto">
          <a:xfrm>
            <a:off x="227882" y="2403288"/>
            <a:ext cx="2087562" cy="719138"/>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The key words for</a:t>
            </a:r>
          </a:p>
          <a:p>
            <a:pPr algn="ctr" eaLnBrk="1" hangingPunct="1"/>
            <a:r>
              <a:rPr lang="en-GB" dirty="0">
                <a:cs typeface="Arial" charset="0"/>
              </a:rPr>
              <a:t>this lesson are…</a:t>
            </a:r>
          </a:p>
        </p:txBody>
      </p:sp>
    </p:spTree>
    <p:extLst>
      <p:ext uri="{BB962C8B-B14F-4D97-AF65-F5344CB8AC3E}">
        <p14:creationId xmlns:p14="http://schemas.microsoft.com/office/powerpoint/2010/main" val="12556259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380</TotalTime>
  <Words>874</Words>
  <Application>Microsoft Office PowerPoint</Application>
  <PresentationFormat>Widescreen</PresentationFormat>
  <Paragraphs>85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1_Office Theme</vt:lpstr>
      <vt:lpstr>PowerPoint Presentation</vt:lpstr>
      <vt:lpstr>PowerPoint Presentation</vt:lpstr>
      <vt:lpstr>What did you come up with?</vt:lpstr>
      <vt:lpstr>Cooking at home</vt:lpstr>
      <vt:lpstr>Home alone?</vt:lpstr>
      <vt:lpstr>Calling emergency services</vt:lpstr>
      <vt:lpstr>What if someone at home becomes ill or injured?</vt:lpstr>
      <vt:lpstr>Finally....</vt:lpstr>
    </vt:vector>
  </TitlesOfParts>
  <Manager/>
  <Company>WPSG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Tom Leadbetter</dc:creator>
  <cp:keywords/>
  <dc:description/>
  <cp:lastModifiedBy>K Hughes</cp:lastModifiedBy>
  <cp:revision>30</cp:revision>
  <dcterms:created xsi:type="dcterms:W3CDTF">2019-06-05T11:19:26Z</dcterms:created>
  <dcterms:modified xsi:type="dcterms:W3CDTF">2020-03-26T14:22:47Z</dcterms:modified>
  <cp:category/>
</cp:coreProperties>
</file>