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0" r:id="rId3"/>
    <p:sldId id="271" r:id="rId4"/>
    <p:sldId id="268" r:id="rId5"/>
    <p:sldId id="266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73FA41"/>
    <a:srgbClr val="FEFDCA"/>
    <a:srgbClr val="F4FFA2"/>
    <a:srgbClr val="FFFD78"/>
    <a:srgbClr val="FFAFFF"/>
    <a:srgbClr val="36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8" autoAdjust="0"/>
    <p:restoredTop sz="95135" autoAdjust="0"/>
  </p:normalViewPr>
  <p:slideViewPr>
    <p:cSldViewPr snapToGrid="0">
      <p:cViewPr varScale="1">
        <p:scale>
          <a:sx n="115" d="100"/>
          <a:sy n="115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64C3E-4972-6944-900C-9E6FA737729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33B44-A3A3-7D4D-A0F6-EF7CFCC2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5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3757" y="217191"/>
            <a:ext cx="3108767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6EC42101-7142-4B67-ABC0-FA0A03985291}" type="datetime3">
              <a:rPr lang="en-US" smtClean="0"/>
              <a:pPr/>
              <a:t>26 March 2020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728" y="719836"/>
            <a:ext cx="2742086" cy="660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600" b="1" i="0" dirty="0">
                <a:latin typeface="Century Gothic" panose="020B0502020202020204" pitchFamily="34" charset="0"/>
              </a:rPr>
              <a:t>READ NOW: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728" y="1380282"/>
            <a:ext cx="11761796" cy="21423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Add instructions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0728" y="217191"/>
            <a:ext cx="9083624" cy="502645"/>
          </a:xfrm>
        </p:spPr>
        <p:txBody>
          <a:bodyPr/>
          <a:lstStyle>
            <a:lvl1pPr marL="0" indent="0" algn="l">
              <a:buNone/>
              <a:defRPr sz="2400" b="1" u="sng" baseline="0">
                <a:latin typeface="Century Gothic" panose="020B0502020202020204" pitchFamily="34" charset="0"/>
              </a:defRPr>
            </a:lvl1pPr>
            <a:lvl2pPr algn="l">
              <a:defRPr u="sng"/>
            </a:lvl2pPr>
            <a:lvl3pPr algn="l">
              <a:defRPr u="sng"/>
            </a:lvl3pPr>
            <a:lvl4pPr algn="l">
              <a:defRPr u="sng"/>
            </a:lvl4pPr>
            <a:lvl5pPr algn="l">
              <a:defRPr u="sng"/>
            </a:lvl5pPr>
          </a:lstStyle>
          <a:p>
            <a:pPr lvl="0"/>
            <a:r>
              <a:rPr lang="en-GB" dirty="0"/>
              <a:t>Lesson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4258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ntions / Success criteria / Challen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>
            <a:extLst>
              <a:ext uri="{FF2B5EF4-FFF2-40B4-BE49-F238E27FC236}">
                <a16:creationId xmlns:a16="http://schemas.microsoft.com/office/drawing/2014/main" id="{5D737FED-672D-F248-BACD-5D0BEE513C60}"/>
              </a:ext>
            </a:extLst>
          </p:cNvPr>
          <p:cNvSpPr/>
          <p:nvPr userDrawn="1"/>
        </p:nvSpPr>
        <p:spPr>
          <a:xfrm rot="382695">
            <a:off x="527473" y="803073"/>
            <a:ext cx="4772025" cy="3200400"/>
          </a:xfrm>
          <a:prstGeom prst="cloudCallout">
            <a:avLst>
              <a:gd name="adj1" fmla="val -25060"/>
              <a:gd name="adj2" fmla="val 74435"/>
            </a:avLst>
          </a:prstGeom>
          <a:solidFill>
            <a:srgbClr val="73F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34DF1E-9B27-F04A-B57B-1D2CA8E5CBA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572498" y="988810"/>
            <a:ext cx="6136877" cy="2297316"/>
          </a:xfrm>
          <a:solidFill>
            <a:srgbClr val="FFFF00"/>
          </a:solidFill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D9FC08-038A-8E4B-9C22-9831CA1433F8}"/>
              </a:ext>
            </a:extLst>
          </p:cNvPr>
          <p:cNvSpPr/>
          <p:nvPr userDrawn="1"/>
        </p:nvSpPr>
        <p:spPr>
          <a:xfrm>
            <a:off x="5500489" y="342479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 criteria:</a:t>
            </a:r>
            <a:endParaRPr lang="en-GB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3EC238-E08A-F745-B659-BD1EC9BACA7D}"/>
              </a:ext>
            </a:extLst>
          </p:cNvPr>
          <p:cNvSpPr/>
          <p:nvPr userDrawn="1"/>
        </p:nvSpPr>
        <p:spPr>
          <a:xfrm>
            <a:off x="326482" y="342479"/>
            <a:ext cx="3680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 Question:</a:t>
            </a:r>
            <a:endParaRPr lang="en-GB" sz="14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7670E2-D32E-BB43-8AFB-FE53AF1E0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8969" y="1369100"/>
            <a:ext cx="3757612" cy="220039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2820679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ent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142648"/>
            <a:ext cx="11049563" cy="53597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 instructions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352" y="312599"/>
            <a:ext cx="10972800" cy="706090"/>
          </a:xfrm>
        </p:spPr>
        <p:txBody>
          <a:bodyPr>
            <a:normAutofit/>
          </a:bodyPr>
          <a:lstStyle>
            <a:lvl1pPr algn="l">
              <a:defRPr sz="3600" b="1" u="sng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98432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ed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142648"/>
            <a:ext cx="11049563" cy="53597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 instructions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352" y="312599"/>
            <a:ext cx="10972800" cy="706090"/>
          </a:xfrm>
        </p:spPr>
        <p:txBody>
          <a:bodyPr>
            <a:normAutofit/>
          </a:bodyPr>
          <a:lstStyle>
            <a:lvl1pPr algn="l">
              <a:defRPr sz="3600" b="1" u="sng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600365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142648"/>
            <a:ext cx="11049563" cy="53597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 instructions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3352" y="312599"/>
            <a:ext cx="10972800" cy="706090"/>
          </a:xfrm>
        </p:spPr>
        <p:txBody>
          <a:bodyPr>
            <a:normAutofit/>
          </a:bodyPr>
          <a:lstStyle>
            <a:lvl1pPr algn="l">
              <a:defRPr sz="3600" b="1" u="sng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74309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EE6DC-95F5-3240-B2A7-1F54CDE9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326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9AF436-FA93-694E-AC34-F3972DD0209B}"/>
              </a:ext>
            </a:extLst>
          </p:cNvPr>
          <p:cNvSpPr/>
          <p:nvPr userDrawn="1"/>
        </p:nvSpPr>
        <p:spPr>
          <a:xfrm>
            <a:off x="2" y="-9027"/>
            <a:ext cx="12191998" cy="68670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A5E74-32B7-AE40-AADD-83B12E2394BD}"/>
              </a:ext>
            </a:extLst>
          </p:cNvPr>
          <p:cNvSpPr/>
          <p:nvPr userDrawn="1"/>
        </p:nvSpPr>
        <p:spPr>
          <a:xfrm>
            <a:off x="92535" y="62472"/>
            <a:ext cx="11993447" cy="6724027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C7925F8-4E15-5944-A4B7-A9A60BC9D5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2" y="6205569"/>
            <a:ext cx="1622020" cy="49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636389C-2D0F-C944-AE1D-F635FDBB3C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199" y="6197663"/>
            <a:ext cx="1622020" cy="49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02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8" r:id="rId4"/>
    <p:sldLayoutId id="2147483669" r:id="rId5"/>
    <p:sldLayoutId id="214748367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oogle.com/search?client=safari&amp;rls=en&amp;q=surrey%20childrens%20services&amp;ie=UTF-8&amp;oe=UTF-8&amp;sxsrf=ALeKk031MkIHH3aykp07wBufOe-iNGsqEA:1584656071751&amp;npsic=0&amp;rflfq=1&amp;rlha=0&amp;rllag=51322265,-451048,13705&amp;tbm=lcl&amp;rldimm=6538572513031403301&amp;lqi=ChlzdXJyZXkgY2hpbGRyZW5zIHNlcnZpY2VzGYaAKPHWOsERWjYKGXN1cnJleSBjaGlsZHJlbnMgc2VydmljZXMiGXN1cnJleSBjaGlsZHJlbnMgc2VydmljZXM&amp;ved=2ahUKEwjztv3xx6foAhXNQkEAHUc4BrwQvS4wAnoECAsQLw&amp;rldoc=1&amp;tbs=lrf:!1m4!1u3!2m2!3m1!1e1!1m4!1u2!2m2!2m1!1e1!1m4!1u16!2m2!16m1!1e1!1m4!1u16!2m2!16m1!1e2!2m1!1e2!2m1!1e16!2m1!1e3!3sIAE,lf:1,lf_ui:2&amp;rlst=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C38148-37C3-4048-A331-CAECDBCA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2101-7142-4B67-ABC0-FA0A03985291}" type="datetime3">
              <a:rPr lang="en-US" smtClean="0"/>
              <a:pPr/>
              <a:t>26 March 2020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73008-8AD8-DE4B-847F-18B53B172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28" y="1380280"/>
            <a:ext cx="8289503" cy="41458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Five tips for an emergency situation: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Take a deep breath, count to 10, stay calm – you’ve got this</a:t>
            </a:r>
          </a:p>
          <a:p>
            <a:pPr marL="514350" indent="-514350">
              <a:buAutoNum type="arabicPeriod"/>
            </a:pPr>
            <a:r>
              <a:rPr lang="en-US" sz="2400" dirty="0"/>
              <a:t>Think before you act, be sensible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/>
              <a:t>Identify what YOU can do to help (that might be just getting out of the way)</a:t>
            </a:r>
          </a:p>
          <a:p>
            <a:pPr marL="514350" indent="-514350">
              <a:buAutoNum type="arabicPeriod"/>
            </a:pPr>
            <a:r>
              <a:rPr lang="en-US" sz="2400" dirty="0"/>
              <a:t>Check for danger – are you or others in danger, how do you protect yourselves</a:t>
            </a:r>
          </a:p>
          <a:p>
            <a:pPr marL="514350" indent="-514350">
              <a:buAutoNum type="arabicPeriod"/>
            </a:pPr>
            <a:r>
              <a:rPr lang="en-US" sz="2400" dirty="0"/>
              <a:t>Decide what help is needed – any adult? a first aider? emergency services? Then act.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57CF4-E459-764F-B8EC-070E442CA2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Keeping yourself and others safe</a:t>
            </a:r>
          </a:p>
        </p:txBody>
      </p:sp>
      <p:pic>
        <p:nvPicPr>
          <p:cNvPr id="7" name="Picture 6" descr="C:\Users\Optic Group111\Desktop\CORE THEME 1.png">
            <a:extLst>
              <a:ext uri="{FF2B5EF4-FFF2-40B4-BE49-F238E27FC236}">
                <a16:creationId xmlns:a16="http://schemas.microsoft.com/office/drawing/2014/main" id="{B448AD94-3D3A-A847-A6B2-A5D8977C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03" y="222370"/>
            <a:ext cx="797498" cy="7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Optic Group111\Desktop\CORE THEME 2.png">
            <a:extLst>
              <a:ext uri="{FF2B5EF4-FFF2-40B4-BE49-F238E27FC236}">
                <a16:creationId xmlns:a16="http://schemas.microsoft.com/office/drawing/2014/main" id="{56CF0105-6D06-1543-A137-C8085A1B3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81" y="229640"/>
            <a:ext cx="784214" cy="78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Optic Group111\Desktop\CORE THEME 3.png">
            <a:extLst>
              <a:ext uri="{FF2B5EF4-FFF2-40B4-BE49-F238E27FC236}">
                <a16:creationId xmlns:a16="http://schemas.microsoft.com/office/drawing/2014/main" id="{AAC201B8-2E16-E248-97BF-F4490928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01" y="235654"/>
            <a:ext cx="784214" cy="78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Optic Group111\Desktop\CORE THEME 4.png">
            <a:extLst>
              <a:ext uri="{FF2B5EF4-FFF2-40B4-BE49-F238E27FC236}">
                <a16:creationId xmlns:a16="http://schemas.microsoft.com/office/drawing/2014/main" id="{7DFAAEFB-7124-2E4C-9850-175E6CC0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01" y="235654"/>
            <a:ext cx="784214" cy="78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Optic Group111\Desktop\CORE THEME 5.png">
            <a:extLst>
              <a:ext uri="{FF2B5EF4-FFF2-40B4-BE49-F238E27FC236}">
                <a16:creationId xmlns:a16="http://schemas.microsoft.com/office/drawing/2014/main" id="{38588ADB-9D12-8140-A020-DC271754D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97" y="1380280"/>
            <a:ext cx="2647030" cy="26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Optic Group111\Desktop\CORE THEME 6.png">
            <a:extLst>
              <a:ext uri="{FF2B5EF4-FFF2-40B4-BE49-F238E27FC236}">
                <a16:creationId xmlns:a16="http://schemas.microsoft.com/office/drawing/2014/main" id="{8333CC36-0F50-A445-8F59-605657A4E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301" y="235654"/>
            <a:ext cx="784214" cy="78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979507E7-D206-F94D-BDA0-B9F163F65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50" y="6067772"/>
            <a:ext cx="1868669" cy="5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C:\Users\Optic Group111\Desktop\CORE THEME 5.png">
            <a:extLst>
              <a:ext uri="{FF2B5EF4-FFF2-40B4-BE49-F238E27FC236}">
                <a16:creationId xmlns:a16="http://schemas.microsoft.com/office/drawing/2014/main" id="{95320F9F-AC9D-504B-807C-6AC64624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39" y="5971041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Optic Group111\Desktop\CORE THEME 5.png">
            <a:extLst>
              <a:ext uri="{FF2B5EF4-FFF2-40B4-BE49-F238E27FC236}">
                <a16:creationId xmlns:a16="http://schemas.microsoft.com/office/drawing/2014/main" id="{C6ABEE6C-4D20-254C-83E5-5A6EC1CE5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28" y="5971041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30C11B7-028F-43CD-996B-04C8680BBF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41" y="3113028"/>
            <a:ext cx="2696486" cy="2364692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5744451B-A3B5-4143-81DE-6EB58617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2" y="6205569"/>
            <a:ext cx="1622020" cy="49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73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CAC21F3-201D-4994-B8F6-6DE792DE715F}"/>
              </a:ext>
            </a:extLst>
          </p:cNvPr>
          <p:cNvSpPr txBox="1">
            <a:spLocks/>
          </p:cNvSpPr>
          <p:nvPr/>
        </p:nvSpPr>
        <p:spPr>
          <a:xfrm>
            <a:off x="335361" y="1142648"/>
            <a:ext cx="8673724" cy="48009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2400" b="0" i="0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 b="0" i="0"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0" i="0"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b="0" i="0"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b="0" i="0"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GB" dirty="0"/>
              <a:t>At the moment, schools in the UK are closing for the majority of students  and the Government are planning on keeping it this way for a while with the exception of Key workers children and those on Educational Healthcare Plans*a few others too.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dirty="0"/>
              <a:t>However, we want you to be prepared as schools close because we want you to be safe.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/>
              <a:t>Today, we are going to think about -  safety in the community and what to do in an emergency.</a:t>
            </a:r>
          </a:p>
          <a:p>
            <a:pPr marL="0" indent="0">
              <a:buNone/>
            </a:pPr>
            <a:endParaRPr lang="en-GB" sz="900" b="1" dirty="0"/>
          </a:p>
          <a:p>
            <a:pPr marL="0" indent="0">
              <a:buNone/>
            </a:pPr>
            <a:r>
              <a:rPr lang="en-GB" b="1" dirty="0"/>
              <a:t>Please don’t worry or panic.  This is just a precaution.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9140C55-7FC6-45CD-AFDF-E9928F4A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12599"/>
            <a:ext cx="10972800" cy="706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3600" b="1" u="sng" dirty="0"/>
              <a:t>COVID-19 (Corona virus)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E764DFE-C385-4D89-9222-D641E5EFBB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70" y="312599"/>
            <a:ext cx="2612822" cy="2675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199AF0-3BE1-CF44-AF9C-3417F803E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938" y="3612399"/>
            <a:ext cx="2830286" cy="212271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4F93263-20A4-1F4B-9644-F7B721CB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50" y="6067772"/>
            <a:ext cx="1868669" cy="5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Optic Group111\Desktop\CORE THEME 5.png">
            <a:extLst>
              <a:ext uri="{FF2B5EF4-FFF2-40B4-BE49-F238E27FC236}">
                <a16:creationId xmlns:a16="http://schemas.microsoft.com/office/drawing/2014/main" id="{9214E43E-DD4A-694C-8DB1-572C9D22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39" y="5971041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Optic Group111\Desktop\CORE THEME 5.png">
            <a:extLst>
              <a:ext uri="{FF2B5EF4-FFF2-40B4-BE49-F238E27FC236}">
                <a16:creationId xmlns:a16="http://schemas.microsoft.com/office/drawing/2014/main" id="{F08B6C6A-9C9B-B94E-949D-371B96A92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28" y="5971041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B2CAEDF-898C-4B00-ACFB-9517B77C1077}"/>
              </a:ext>
            </a:extLst>
          </p:cNvPr>
          <p:cNvSpPr txBox="1">
            <a:spLocks/>
          </p:cNvSpPr>
          <p:nvPr/>
        </p:nvSpPr>
        <p:spPr>
          <a:xfrm>
            <a:off x="335360" y="883778"/>
            <a:ext cx="11049563" cy="3900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400" b="0" i="0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 b="0" i="0"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0" i="0"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b="0" i="0"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b="0" i="0"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Ask permission before going out.  Tell your parents where you’re going, when you’ll be back, who you’ll be with.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Be home on time.  If something goes wrong call to say you’ll be a bit late and why.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Take your MOBILE phone and answer it!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Don’t just hang around on the streets.  Only go out if you have a reason and a place to 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Crossing the road – more young people die crossing the road than any other group – look up from your phone, take out your earphones and be careful!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shops and on public transport – try not to go alone, but if you need to be aware of what to do if something goes wrong. (Talk to staff/bus driver)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Know how and when to call 999.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D3861BB-5543-44F6-A204-1748931F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21" y="177688"/>
            <a:ext cx="10972800" cy="706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u="sng" dirty="0"/>
              <a:t>Staying safe in the community</a:t>
            </a:r>
          </a:p>
        </p:txBody>
      </p:sp>
      <p:pic>
        <p:nvPicPr>
          <p:cNvPr id="6" name="Picture 5" descr="A picture containing drawing, light, sign&#10;&#10;Description automatically generated">
            <a:extLst>
              <a:ext uri="{FF2B5EF4-FFF2-40B4-BE49-F238E27FC236}">
                <a16:creationId xmlns:a16="http://schemas.microsoft.com/office/drawing/2014/main" id="{3141C43D-5716-4CF4-BC52-5460BA00A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02" y="4312036"/>
            <a:ext cx="3024367" cy="235665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B62CA66C-6E65-7D49-87B0-C1A0E082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97" y="6070953"/>
            <a:ext cx="1868669" cy="5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Optic Group111\Desktop\CORE THEME 5.png">
            <a:extLst>
              <a:ext uri="{FF2B5EF4-FFF2-40B4-BE49-F238E27FC236}">
                <a16:creationId xmlns:a16="http://schemas.microsoft.com/office/drawing/2014/main" id="{AC1FA807-C994-0A47-983F-2CC5E58E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86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ptic Group111\Desktop\CORE THEME 5.png">
            <a:extLst>
              <a:ext uri="{FF2B5EF4-FFF2-40B4-BE49-F238E27FC236}">
                <a16:creationId xmlns:a16="http://schemas.microsoft.com/office/drawing/2014/main" id="{084BB745-472F-D04D-98B6-8B71F6978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75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5850E58-7E27-4AEC-B325-6E020BFAE1EC}"/>
              </a:ext>
            </a:extLst>
          </p:cNvPr>
          <p:cNvSpPr txBox="1">
            <a:spLocks/>
          </p:cNvSpPr>
          <p:nvPr/>
        </p:nvSpPr>
        <p:spPr>
          <a:xfrm>
            <a:off x="263352" y="1079851"/>
            <a:ext cx="7638746" cy="48821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2400" b="0" i="0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 b="0" i="0"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0" i="0"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b="0" i="0"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b="0" i="0"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GB" sz="2000" dirty="0"/>
              <a:t>It’s nice to use phones/the internet to keep in touch, but remember:</a:t>
            </a:r>
          </a:p>
          <a:p>
            <a:r>
              <a:rPr lang="en-GB" sz="2000" dirty="0"/>
              <a:t>Take care with what you post – remember once it’s out there, it’s out there – there’s no taking it back.</a:t>
            </a:r>
          </a:p>
          <a:p>
            <a:r>
              <a:rPr lang="en-GB" sz="2000" dirty="0"/>
              <a:t>Playing computer games online – be aware of who you’re speaking to and what you’re saying.</a:t>
            </a:r>
          </a:p>
          <a:p>
            <a:r>
              <a:rPr lang="en-GB" sz="2000" dirty="0"/>
              <a:t>If anyone says something unkind, upsetting or threatening – block them and tell an adult.</a:t>
            </a:r>
          </a:p>
          <a:p>
            <a:r>
              <a:rPr lang="en-GB" sz="2000" dirty="0"/>
              <a:t>Do not share your details with anyone – this includes your phone number, your address, your passwords, your school etc.</a:t>
            </a:r>
          </a:p>
          <a:p>
            <a:r>
              <a:rPr lang="en-GB" sz="2000" dirty="0"/>
              <a:t>Don’t spend too much time online – it isn’t good for your physical or mental health.</a:t>
            </a:r>
          </a:p>
          <a:p>
            <a:endParaRPr lang="en-GB" sz="20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4CFA3E7-7CFB-4EDA-AF0E-924E8BD6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12599"/>
            <a:ext cx="10972800" cy="706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3600" b="1" u="sng" dirty="0"/>
              <a:t>Staying safe online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E2C1BC0-1427-49B6-873C-E6B031FB9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10" y="312599"/>
            <a:ext cx="3705726" cy="2136068"/>
          </a:xfrm>
          <a:prstGeom prst="rect">
            <a:avLst/>
          </a:prstGeom>
        </p:spPr>
      </p:pic>
      <p:pic>
        <p:nvPicPr>
          <p:cNvPr id="6" name="Picture 5" descr="COMPUTER SCREEN.png">
            <a:extLst>
              <a:ext uri="{FF2B5EF4-FFF2-40B4-BE49-F238E27FC236}">
                <a16:creationId xmlns:a16="http://schemas.microsoft.com/office/drawing/2014/main" id="{B50D9F33-3FE0-9D46-9F2C-4EFE383A04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15891" b="2822"/>
          <a:stretch/>
        </p:blipFill>
        <p:spPr>
          <a:xfrm>
            <a:off x="8048110" y="3894999"/>
            <a:ext cx="2909091" cy="2752021"/>
          </a:xfrm>
          <a:prstGeom prst="rect">
            <a:avLst/>
          </a:prstGeom>
        </p:spPr>
      </p:pic>
      <p:pic>
        <p:nvPicPr>
          <p:cNvPr id="7" name="Picture 6" descr="IPAD.png">
            <a:extLst>
              <a:ext uri="{FF2B5EF4-FFF2-40B4-BE49-F238E27FC236}">
                <a16:creationId xmlns:a16="http://schemas.microsoft.com/office/drawing/2014/main" id="{02B39046-469D-BE4F-AD0A-D0483ADEDD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1" t="4341" r="27851" b="8263"/>
          <a:stretch/>
        </p:blipFill>
        <p:spPr>
          <a:xfrm>
            <a:off x="9858434" y="2563438"/>
            <a:ext cx="1895402" cy="2532997"/>
          </a:xfrm>
          <a:prstGeom prst="rect">
            <a:avLst/>
          </a:prstGeom>
        </p:spPr>
      </p:pic>
      <p:pic>
        <p:nvPicPr>
          <p:cNvPr id="9" name="Picture 8" descr="PHONE.png">
            <a:extLst>
              <a:ext uri="{FF2B5EF4-FFF2-40B4-BE49-F238E27FC236}">
                <a16:creationId xmlns:a16="http://schemas.microsoft.com/office/drawing/2014/main" id="{0242FCED-EF93-A345-AC9F-6B28749D78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5416" r="63889" b="13750"/>
          <a:stretch/>
        </p:blipFill>
        <p:spPr>
          <a:xfrm>
            <a:off x="8168587" y="1133460"/>
            <a:ext cx="1689847" cy="298027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8BAECA1-601A-A549-B121-CB889E424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97" y="6070953"/>
            <a:ext cx="1868669" cy="5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Optic Group111\Desktop\CORE THEME 5.png">
            <a:extLst>
              <a:ext uri="{FF2B5EF4-FFF2-40B4-BE49-F238E27FC236}">
                <a16:creationId xmlns:a16="http://schemas.microsoft.com/office/drawing/2014/main" id="{6E396358-7362-444D-8D1B-7767BBA8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86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Optic Group111\Desktop\CORE THEME 5.png">
            <a:extLst>
              <a:ext uri="{FF2B5EF4-FFF2-40B4-BE49-F238E27FC236}">
                <a16:creationId xmlns:a16="http://schemas.microsoft.com/office/drawing/2014/main" id="{D155D2EF-7056-2249-AA0C-19B7DBAF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75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7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A1AF6C6-2359-4B9E-AA24-84B6E1018133}"/>
              </a:ext>
            </a:extLst>
          </p:cNvPr>
          <p:cNvSpPr txBox="1">
            <a:spLocks/>
          </p:cNvSpPr>
          <p:nvPr/>
        </p:nvSpPr>
        <p:spPr>
          <a:xfrm>
            <a:off x="325312" y="767911"/>
            <a:ext cx="9921347" cy="4637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 b="0" i="0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 b="0" i="0"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0" i="0"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b="0" i="0"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b="0" i="0"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800" b="1" dirty="0"/>
              <a:t>If you are concerned about something, but it isn’t an emergency where you should dial 999, what could you do?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If you or a friend is in danger from adults or one another you can call Surrey children’s services – </a:t>
            </a:r>
            <a:r>
              <a:rPr lang="en-GB" sz="2000" dirty="0"/>
              <a:t>01483 517898</a:t>
            </a:r>
            <a:r>
              <a:rPr lang="en-GB" sz="1800" dirty="0"/>
              <a:t> (day time) or Surrey County Councils Safeguarding Hub </a:t>
            </a:r>
            <a:r>
              <a:rPr lang="en-GB" sz="2000" b="1" dirty="0"/>
              <a:t> </a:t>
            </a:r>
            <a:r>
              <a:rPr lang="en-GB" sz="2000" dirty="0">
                <a:hlinkClick r:id="rId2"/>
              </a:rPr>
              <a:t>0300 470 9100 </a:t>
            </a:r>
            <a:r>
              <a:rPr lang="en-GB" sz="1800" dirty="0"/>
              <a:t>(Day time)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Non-emergency police – 101(e.g. if something has been stolen, if you have witnessed a crime, you have a concern that isn’t an emergency)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If you want to talk to someone anonymously because you are worried about something or something/one is upsetting you, you can call Childline – 08001111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To contact the school (Ms Mundy) – you can call, text, or WhatsApp on the school mobile _____________. – we will share the number with you in form time.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3DCD599-37A8-43D1-87C9-E207238ED263}"/>
              </a:ext>
            </a:extLst>
          </p:cNvPr>
          <p:cNvSpPr txBox="1">
            <a:spLocks/>
          </p:cNvSpPr>
          <p:nvPr/>
        </p:nvSpPr>
        <p:spPr>
          <a:xfrm>
            <a:off x="243255" y="61821"/>
            <a:ext cx="109728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 b="1" i="0" u="sng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Services that can help you</a:t>
            </a:r>
          </a:p>
        </p:txBody>
      </p:sp>
      <p:pic>
        <p:nvPicPr>
          <p:cNvPr id="5" name="Picture 4" descr="A picture containing light, food&#10;&#10;Description automatically generated">
            <a:extLst>
              <a:ext uri="{FF2B5EF4-FFF2-40B4-BE49-F238E27FC236}">
                <a16:creationId xmlns:a16="http://schemas.microsoft.com/office/drawing/2014/main" id="{EBA4FACE-A1FC-4CF1-99AE-E73DEA6BAA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78189" y="-338994"/>
            <a:ext cx="2213811" cy="221381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ABB1106-38AB-254C-9F5C-472E3D4A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97" y="6070953"/>
            <a:ext cx="1868669" cy="5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Optic Group111\Desktop\CORE THEME 5.png">
            <a:extLst>
              <a:ext uri="{FF2B5EF4-FFF2-40B4-BE49-F238E27FC236}">
                <a16:creationId xmlns:a16="http://schemas.microsoft.com/office/drawing/2014/main" id="{CBED8E97-0082-1641-99F7-2807CBC1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86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Optic Group111\Desktop\CORE THEME 5.png">
            <a:extLst>
              <a:ext uri="{FF2B5EF4-FFF2-40B4-BE49-F238E27FC236}">
                <a16:creationId xmlns:a16="http://schemas.microsoft.com/office/drawing/2014/main" id="{7D87221E-D6E6-9344-9AF5-E8D7FEBCC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75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A1AF6C6-2359-4B9E-AA24-84B6E1018133}"/>
              </a:ext>
            </a:extLst>
          </p:cNvPr>
          <p:cNvSpPr txBox="1">
            <a:spLocks/>
          </p:cNvSpPr>
          <p:nvPr/>
        </p:nvSpPr>
        <p:spPr>
          <a:xfrm>
            <a:off x="343564" y="946515"/>
            <a:ext cx="9190402" cy="4230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 b="0" i="0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 b="0" i="0"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0" i="0"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b="0" i="0"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b="0" i="0">
                <a:latin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GB" sz="1800" b="1" dirty="0"/>
              <a:t>It might be useful to discuss with an adult at home having a safety </a:t>
            </a:r>
          </a:p>
          <a:p>
            <a:pPr marL="0" indent="0">
              <a:buNone/>
            </a:pPr>
            <a:r>
              <a:rPr lang="en-GB" sz="1800" b="1" dirty="0"/>
              <a:t>plan in case of emergencies. 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800" b="1" dirty="0"/>
              <a:t>What could this include?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en-GB" sz="1800" dirty="0"/>
              <a:t>Who to contact in an emergency</a:t>
            </a:r>
          </a:p>
          <a:p>
            <a:r>
              <a:rPr lang="en-GB" sz="1800" dirty="0"/>
              <a:t>If the adult in charge suddenly falls ill, who is nearby and could get to you quickly? (Family members, friends, neighbours etc.)</a:t>
            </a:r>
          </a:p>
          <a:p>
            <a:r>
              <a:rPr lang="en-GB" sz="1800" dirty="0"/>
              <a:t>What to do if you feel worried about something (who can you speak to for reassurance or help)</a:t>
            </a:r>
          </a:p>
          <a:p>
            <a:r>
              <a:rPr lang="en-GB" sz="1800" dirty="0"/>
              <a:t>What to do if you feel unwell – plan for if an adult is present and if you are on your own</a:t>
            </a:r>
          </a:p>
          <a:p>
            <a:r>
              <a:rPr lang="en-GB" sz="1800" dirty="0"/>
              <a:t>Think about what you learned yesterday about H&amp;S at home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3DCD599-37A8-43D1-87C9-E207238ED263}"/>
              </a:ext>
            </a:extLst>
          </p:cNvPr>
          <p:cNvSpPr txBox="1">
            <a:spLocks/>
          </p:cNvSpPr>
          <p:nvPr/>
        </p:nvSpPr>
        <p:spPr>
          <a:xfrm>
            <a:off x="186489" y="144192"/>
            <a:ext cx="109728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 b="1" i="0" u="sng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Safety plans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DD29BA27-E74F-DC48-8027-C0E732AA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97" y="6070953"/>
            <a:ext cx="1868669" cy="5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Optic Group111\Desktop\CORE THEME 5.png">
            <a:extLst>
              <a:ext uri="{FF2B5EF4-FFF2-40B4-BE49-F238E27FC236}">
                <a16:creationId xmlns:a16="http://schemas.microsoft.com/office/drawing/2014/main" id="{276EA7A7-29B4-5D4A-8487-E1D7B675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86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Optic Group111\Desktop\CORE THEME 5.png">
            <a:extLst>
              <a:ext uri="{FF2B5EF4-FFF2-40B4-BE49-F238E27FC236}">
                <a16:creationId xmlns:a16="http://schemas.microsoft.com/office/drawing/2014/main" id="{1DCB2664-1B8E-CF48-815A-C57414CB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75" y="5974222"/>
            <a:ext cx="727912" cy="7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WORD DOC IMAGES.jpg">
            <a:extLst>
              <a:ext uri="{FF2B5EF4-FFF2-40B4-BE49-F238E27FC236}">
                <a16:creationId xmlns:a16="http://schemas.microsoft.com/office/drawing/2014/main" id="{DD7A6553-4471-2C44-8A6C-95BEA24F95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6" t="5417" r="31666" b="62500"/>
          <a:stretch/>
        </p:blipFill>
        <p:spPr>
          <a:xfrm>
            <a:off x="9785083" y="319300"/>
            <a:ext cx="2220428" cy="1643971"/>
          </a:xfrm>
          <a:prstGeom prst="rect">
            <a:avLst/>
          </a:prstGeom>
        </p:spPr>
      </p:pic>
      <p:pic>
        <p:nvPicPr>
          <p:cNvPr id="10" name="Picture 9" descr="CLIP BOARD.png">
            <a:extLst>
              <a:ext uri="{FF2B5EF4-FFF2-40B4-BE49-F238E27FC236}">
                <a16:creationId xmlns:a16="http://schemas.microsoft.com/office/drawing/2014/main" id="{436442E7-03F2-DB4B-A817-2B9E17192E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t="11287" r="29395" b="13762"/>
          <a:stretch/>
        </p:blipFill>
        <p:spPr>
          <a:xfrm>
            <a:off x="9533966" y="2297061"/>
            <a:ext cx="2553616" cy="36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724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1_Office Theme</vt:lpstr>
      <vt:lpstr>PowerPoint Presentation</vt:lpstr>
      <vt:lpstr>COVID-19 (Corona virus)</vt:lpstr>
      <vt:lpstr>Staying safe in the community</vt:lpstr>
      <vt:lpstr>Staying safe online</vt:lpstr>
      <vt:lpstr>PowerPoint Presentation</vt:lpstr>
      <vt:lpstr>PowerPoint Presentation</vt:lpstr>
    </vt:vector>
  </TitlesOfParts>
  <Manager/>
  <Company>WPSG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Tom Leadbetter</dc:creator>
  <cp:keywords/>
  <dc:description/>
  <cp:lastModifiedBy>K Hughes</cp:lastModifiedBy>
  <cp:revision>39</cp:revision>
  <dcterms:created xsi:type="dcterms:W3CDTF">2019-06-05T11:19:26Z</dcterms:created>
  <dcterms:modified xsi:type="dcterms:W3CDTF">2020-03-26T14:22:26Z</dcterms:modified>
  <cp:category/>
</cp:coreProperties>
</file>